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6" r:id="rId2"/>
    <p:sldId id="257" r:id="rId3"/>
    <p:sldId id="280" r:id="rId4"/>
    <p:sldId id="282" r:id="rId5"/>
    <p:sldId id="281" r:id="rId6"/>
    <p:sldId id="283" r:id="rId7"/>
    <p:sldId id="288" r:id="rId8"/>
    <p:sldId id="290" r:id="rId9"/>
    <p:sldId id="284" r:id="rId10"/>
    <p:sldId id="287" r:id="rId11"/>
    <p:sldId id="291" r:id="rId12"/>
    <p:sldId id="263" r:id="rId13"/>
    <p:sldId id="299" r:id="rId14"/>
    <p:sldId id="264" r:id="rId15"/>
    <p:sldId id="265" r:id="rId16"/>
    <p:sldId id="296" r:id="rId17"/>
    <p:sldId id="297" r:id="rId18"/>
    <p:sldId id="302" r:id="rId19"/>
    <p:sldId id="300" r:id="rId20"/>
    <p:sldId id="303" r:id="rId21"/>
    <p:sldId id="304" r:id="rId22"/>
    <p:sldId id="301" r:id="rId23"/>
    <p:sldId id="306" r:id="rId24"/>
    <p:sldId id="308" r:id="rId25"/>
    <p:sldId id="310" r:id="rId26"/>
    <p:sldId id="309"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5" r:id="rId41"/>
    <p:sldId id="326" r:id="rId42"/>
    <p:sldId id="327" r:id="rId43"/>
    <p:sldId id="328" r:id="rId44"/>
    <p:sldId id="329" r:id="rId45"/>
    <p:sldId id="330" r:id="rId46"/>
    <p:sldId id="331" r:id="rId47"/>
    <p:sldId id="332" r:id="rId48"/>
    <p:sldId id="324" r:id="rId49"/>
    <p:sldId id="333" r:id="rId50"/>
    <p:sldId id="266"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DTMN7Q/PIg7hbrT+z0oQ3Q==" hashData="csKfUFwMUvMP3I4xXNwEd6gQrPQ="/>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70" autoAdjust="0"/>
  </p:normalViewPr>
  <p:slideViewPr>
    <p:cSldViewPr snapToGrid="0" snapToObjects="1">
      <p:cViewPr>
        <p:scale>
          <a:sx n="100" d="100"/>
          <a:sy n="100" d="100"/>
        </p:scale>
        <p:origin x="-1496" y="-80"/>
      </p:cViewPr>
      <p:guideLst>
        <p:guide orient="horz" pos="2160"/>
        <p:guide pos="2880"/>
      </p:guideLst>
    </p:cSldViewPr>
  </p:slideViewPr>
  <p:outlineViewPr>
    <p:cViewPr>
      <p:scale>
        <a:sx n="33" d="100"/>
        <a:sy n="33" d="100"/>
      </p:scale>
      <p:origin x="0" y="1104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C0B14-F839-2F43-A048-247F7EC543D8}" type="datetimeFigureOut">
              <a:rPr lang="en-US" smtClean="0"/>
              <a:t>02/01/20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36090F-109C-094C-88CA-91B0F82B202A}" type="slidenum">
              <a:rPr lang="en-US" smtClean="0"/>
              <a:t>‹#›</a:t>
            </a:fld>
            <a:endParaRPr lang="en-US"/>
          </a:p>
        </p:txBody>
      </p:sp>
    </p:spTree>
    <p:extLst>
      <p:ext uri="{BB962C8B-B14F-4D97-AF65-F5344CB8AC3E}">
        <p14:creationId xmlns:p14="http://schemas.microsoft.com/office/powerpoint/2010/main" val="4434576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Aston </a:t>
            </a:r>
            <a:r>
              <a:rPr lang="en-GB" dirty="0" err="1" smtClean="0"/>
              <a:t>Sommerville</a:t>
            </a:r>
            <a:r>
              <a:rPr lang="en-GB" baseline="0" dirty="0" smtClean="0"/>
              <a:t> </a:t>
            </a:r>
            <a:r>
              <a:rPr lang="en-GB" baseline="0" dirty="0" err="1" smtClean="0"/>
              <a:t>vh</a:t>
            </a:r>
            <a:r>
              <a:rPr lang="en-GB" baseline="0" dirty="0" smtClean="0"/>
              <a:t>.    </a:t>
            </a:r>
          </a:p>
          <a:p>
            <a:r>
              <a:rPr lang="en-GB" baseline="0" dirty="0" smtClean="0"/>
              <a:t>More than a box because of its position as one of the few remaining community assets in a rural community.  Because it is run by local people for the use of local people.  </a:t>
            </a:r>
          </a:p>
          <a:p>
            <a:r>
              <a:rPr lang="en-GB" baseline="0" dirty="0" smtClean="0"/>
              <a:t>They provide the venue for local people to stay in touch with each other, maintain or build community spirit and strength, help local people stay fit, learn or maintain interests. </a:t>
            </a:r>
          </a:p>
          <a:p>
            <a:r>
              <a:rPr lang="en-GB" baseline="0" dirty="0" smtClean="0"/>
              <a:t>What activities take place in village halls?  </a:t>
            </a:r>
            <a:endParaRPr lang="en-GB" dirty="0"/>
          </a:p>
        </p:txBody>
      </p:sp>
      <p:sp>
        <p:nvSpPr>
          <p:cNvPr id="4" name="Slide Number Placeholder 3"/>
          <p:cNvSpPr>
            <a:spLocks noGrp="1"/>
          </p:cNvSpPr>
          <p:nvPr>
            <p:ph type="sldNum" sz="quarter" idx="10"/>
          </p:nvPr>
        </p:nvSpPr>
        <p:spPr/>
        <p:txBody>
          <a:bodyPr/>
          <a:lstStyle/>
          <a:p>
            <a:fld id="{CB454F35-8685-4BEC-968B-E2FD332FE92C}" type="slidenum">
              <a:rPr lang="en-GB" smtClean="0"/>
              <a:t>16</a:t>
            </a:fld>
            <a:endParaRPr lang="en-GB"/>
          </a:p>
        </p:txBody>
      </p:sp>
    </p:spTree>
    <p:extLst>
      <p:ext uri="{BB962C8B-B14F-4D97-AF65-F5344CB8AC3E}">
        <p14:creationId xmlns:p14="http://schemas.microsoft.com/office/powerpoint/2010/main" val="262800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other spaces do some halls have?</a:t>
            </a:r>
            <a:endParaRPr lang="en-GB" dirty="0"/>
          </a:p>
        </p:txBody>
      </p:sp>
      <p:sp>
        <p:nvSpPr>
          <p:cNvPr id="4" name="Slide Number Placeholder 3"/>
          <p:cNvSpPr>
            <a:spLocks noGrp="1"/>
          </p:cNvSpPr>
          <p:nvPr>
            <p:ph type="sldNum" sz="quarter" idx="10"/>
          </p:nvPr>
        </p:nvSpPr>
        <p:spPr/>
        <p:txBody>
          <a:bodyPr/>
          <a:lstStyle/>
          <a:p>
            <a:fld id="{CB454F35-8685-4BEC-968B-E2FD332FE92C}" type="slidenum">
              <a:rPr lang="en-GB" smtClean="0"/>
              <a:t>17</a:t>
            </a:fld>
            <a:endParaRPr lang="en-GB"/>
          </a:p>
        </p:txBody>
      </p:sp>
    </p:spTree>
    <p:extLst>
      <p:ext uri="{BB962C8B-B14F-4D97-AF65-F5344CB8AC3E}">
        <p14:creationId xmlns:p14="http://schemas.microsoft.com/office/powerpoint/2010/main" val="4133635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CE50C12-9BDB-EA48-9ABB-4684F0D23A3D}" type="datetimeFigureOut">
              <a:rPr lang="en-US" smtClean="0"/>
              <a:t>02/01/20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317771165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CE50C12-9BDB-EA48-9ABB-4684F0D23A3D}" type="datetimeFigureOut">
              <a:rPr lang="en-US" smtClean="0"/>
              <a:t>02/01/20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56852002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CE50C12-9BDB-EA48-9ABB-4684F0D23A3D}" type="datetimeFigureOut">
              <a:rPr lang="en-US" smtClean="0"/>
              <a:t>02/01/20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3799419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CE50C12-9BDB-EA48-9ABB-4684F0D23A3D}" type="datetimeFigureOut">
              <a:rPr lang="en-US" smtClean="0"/>
              <a:t>02/01/20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1809440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CE50C12-9BDB-EA48-9ABB-4684F0D23A3D}" type="datetimeFigureOut">
              <a:rPr lang="en-US" smtClean="0"/>
              <a:t>02/01/20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95329912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CE50C12-9BDB-EA48-9ABB-4684F0D23A3D}" type="datetimeFigureOut">
              <a:rPr lang="en-US" smtClean="0"/>
              <a:t>02/01/20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2775083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CE50C12-9BDB-EA48-9ABB-4684F0D23A3D}" type="datetimeFigureOut">
              <a:rPr lang="en-US" smtClean="0"/>
              <a:t>02/01/20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17126056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CE50C12-9BDB-EA48-9ABB-4684F0D23A3D}" type="datetimeFigureOut">
              <a:rPr lang="en-US" smtClean="0"/>
              <a:t>02/01/20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324792172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50C12-9BDB-EA48-9ABB-4684F0D23A3D}" type="datetimeFigureOut">
              <a:rPr lang="en-US" smtClean="0"/>
              <a:t>02/01/20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19756562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CE50C12-9BDB-EA48-9ABB-4684F0D23A3D}" type="datetimeFigureOut">
              <a:rPr lang="en-US" smtClean="0"/>
              <a:t>02/01/20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6779170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CE50C12-9BDB-EA48-9ABB-4684F0D23A3D}" type="datetimeFigureOut">
              <a:rPr lang="en-US" smtClean="0"/>
              <a:t>02/01/20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F3700-B1C7-EE4A-939D-13B10C235B99}" type="slidenum">
              <a:rPr lang="en-US" smtClean="0"/>
              <a:t>‹#›</a:t>
            </a:fld>
            <a:endParaRPr lang="en-US"/>
          </a:p>
        </p:txBody>
      </p:sp>
    </p:spTree>
    <p:extLst>
      <p:ext uri="{BB962C8B-B14F-4D97-AF65-F5344CB8AC3E}">
        <p14:creationId xmlns:p14="http://schemas.microsoft.com/office/powerpoint/2010/main" val="14895266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E50C12-9BDB-EA48-9ABB-4684F0D23A3D}" type="datetimeFigureOut">
              <a:rPr lang="en-US" smtClean="0"/>
              <a:t>02/01/20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F3700-B1C7-EE4A-939D-13B10C235B99}" type="slidenum">
              <a:rPr lang="en-US" smtClean="0"/>
              <a:t>‹#›</a:t>
            </a:fld>
            <a:endParaRPr lang="en-US"/>
          </a:p>
        </p:txBody>
      </p:sp>
    </p:spTree>
    <p:extLst>
      <p:ext uri="{BB962C8B-B14F-4D97-AF65-F5344CB8AC3E}">
        <p14:creationId xmlns:p14="http://schemas.microsoft.com/office/powerpoint/2010/main" val="2721166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slow">
    <p:push dir="u"/>
  </p:transition>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5.JPG"/><Relationship Id="rId8"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jpg"/><Relationship Id="rId7"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70">
          <a:fgClr>
            <a:schemeClr val="accent3">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67227"/>
            <a:ext cx="7772400" cy="2608440"/>
          </a:xfrm>
        </p:spPr>
        <p:txBody>
          <a:bodyPr>
            <a:normAutofit fontScale="90000"/>
          </a:bodyPr>
          <a:lstStyle/>
          <a:p>
            <a:r>
              <a:rPr lang="en-US" sz="5600" b="1" dirty="0" smtClean="0"/>
              <a:t>GOLDEN VALLEY GROUPS INITIATIVE</a:t>
            </a:r>
            <a:br>
              <a:rPr lang="en-US" sz="5600" b="1" dirty="0" smtClean="0"/>
            </a:br>
            <a:r>
              <a:rPr lang="en-US" b="1" dirty="0"/>
              <a:t/>
            </a:r>
            <a:br>
              <a:rPr lang="en-US" b="1" dirty="0"/>
            </a:br>
            <a:r>
              <a:rPr lang="en-US" b="1" dirty="0" smtClean="0"/>
              <a:t>SOCIETIES FAIR</a:t>
            </a:r>
            <a:br>
              <a:rPr lang="en-US" b="1" dirty="0" smtClean="0"/>
            </a:br>
            <a:r>
              <a:rPr lang="en-US" b="1" dirty="0" smtClean="0"/>
              <a:t>Sunday, 18</a:t>
            </a:r>
            <a:r>
              <a:rPr lang="en-US" b="1" baseline="30000" dirty="0" smtClean="0"/>
              <a:t>th</a:t>
            </a:r>
            <a:r>
              <a:rPr lang="en-US" b="1" dirty="0" smtClean="0"/>
              <a:t> November 2018</a:t>
            </a:r>
            <a:endParaRPr lang="en-US" b="1" dirty="0"/>
          </a:p>
        </p:txBody>
      </p:sp>
    </p:spTree>
    <p:extLst>
      <p:ext uri="{BB962C8B-B14F-4D97-AF65-F5344CB8AC3E}">
        <p14:creationId xmlns:p14="http://schemas.microsoft.com/office/powerpoint/2010/main" val="1323421417"/>
      </p:ext>
    </p:extLst>
  </p:cSld>
  <p:clrMapOvr>
    <a:masterClrMapping/>
  </p:clrMapOvr>
  <p:transition xmlns:p14="http://schemas.microsoft.com/office/powerpoint/2010/main" spd="slow" advClick="0" advTm="7000">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1" y="274638"/>
            <a:ext cx="8229600" cy="485682"/>
          </a:xfrm>
        </p:spPr>
        <p:txBody>
          <a:bodyPr>
            <a:normAutofit/>
          </a:bodyPr>
          <a:lstStyle/>
          <a:p>
            <a:pPr algn="l"/>
            <a:r>
              <a:rPr lang="en-US" sz="2000" b="1" dirty="0" smtClean="0"/>
              <a:t>GOLDEN VALLEY PROBUS CLUB</a:t>
            </a:r>
            <a:endParaRPr lang="en-US" sz="2000" b="1" dirty="0"/>
          </a:p>
        </p:txBody>
      </p:sp>
      <p:pic>
        <p:nvPicPr>
          <p:cNvPr id="5" name="Picture 4" descr="Galway 2014.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76" y="953840"/>
            <a:ext cx="3173380" cy="3173380"/>
          </a:xfrm>
          <a:prstGeom prst="rect">
            <a:avLst/>
          </a:prstGeom>
        </p:spPr>
      </p:pic>
      <p:sp>
        <p:nvSpPr>
          <p:cNvPr id="6" name="TextBox 5"/>
          <p:cNvSpPr txBox="1"/>
          <p:nvPr/>
        </p:nvSpPr>
        <p:spPr>
          <a:xfrm>
            <a:off x="1209554" y="4127220"/>
            <a:ext cx="1650587" cy="369332"/>
          </a:xfrm>
          <a:prstGeom prst="rect">
            <a:avLst/>
          </a:prstGeom>
          <a:noFill/>
        </p:spPr>
        <p:txBody>
          <a:bodyPr wrap="none" rtlCol="0">
            <a:spAutoFit/>
          </a:bodyPr>
          <a:lstStyle/>
          <a:p>
            <a:r>
              <a:rPr lang="en-US" b="1" dirty="0" smtClean="0"/>
              <a:t>Galway in 2014</a:t>
            </a:r>
          </a:p>
        </p:txBody>
      </p:sp>
      <p:pic>
        <p:nvPicPr>
          <p:cNvPr id="7" name="Picture 6" descr="Jersey 2015.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610" y="544794"/>
            <a:ext cx="4577487" cy="3671526"/>
          </a:xfrm>
          <a:prstGeom prst="rect">
            <a:avLst/>
          </a:prstGeom>
        </p:spPr>
      </p:pic>
      <p:sp>
        <p:nvSpPr>
          <p:cNvPr id="8" name="TextBox 7"/>
          <p:cNvSpPr txBox="1"/>
          <p:nvPr/>
        </p:nvSpPr>
        <p:spPr>
          <a:xfrm>
            <a:off x="5750901" y="4192817"/>
            <a:ext cx="1529873" cy="369332"/>
          </a:xfrm>
          <a:prstGeom prst="rect">
            <a:avLst/>
          </a:prstGeom>
          <a:noFill/>
        </p:spPr>
        <p:txBody>
          <a:bodyPr wrap="none" rtlCol="0">
            <a:spAutoFit/>
          </a:bodyPr>
          <a:lstStyle/>
          <a:p>
            <a:r>
              <a:rPr lang="en-US" b="1" dirty="0" smtClean="0"/>
              <a:t>Jersey in 2015</a:t>
            </a:r>
          </a:p>
        </p:txBody>
      </p:sp>
      <p:pic>
        <p:nvPicPr>
          <p:cNvPr id="9" name="Picture 8" descr="Yorkshire 2016.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246" y="4669611"/>
            <a:ext cx="7271270" cy="1817817"/>
          </a:xfrm>
          <a:prstGeom prst="rect">
            <a:avLst/>
          </a:prstGeom>
        </p:spPr>
      </p:pic>
      <p:sp>
        <p:nvSpPr>
          <p:cNvPr id="10" name="TextBox 9"/>
          <p:cNvSpPr txBox="1"/>
          <p:nvPr/>
        </p:nvSpPr>
        <p:spPr>
          <a:xfrm>
            <a:off x="3628656" y="6449623"/>
            <a:ext cx="1845352" cy="369332"/>
          </a:xfrm>
          <a:prstGeom prst="rect">
            <a:avLst/>
          </a:prstGeom>
          <a:noFill/>
        </p:spPr>
        <p:txBody>
          <a:bodyPr wrap="none" rtlCol="0">
            <a:spAutoFit/>
          </a:bodyPr>
          <a:lstStyle/>
          <a:p>
            <a:r>
              <a:rPr lang="en-US" b="1" dirty="0" smtClean="0"/>
              <a:t>Yorkshire in 2016</a:t>
            </a:r>
          </a:p>
        </p:txBody>
      </p:sp>
    </p:spTree>
    <p:extLst>
      <p:ext uri="{BB962C8B-B14F-4D97-AF65-F5344CB8AC3E}">
        <p14:creationId xmlns:p14="http://schemas.microsoft.com/office/powerpoint/2010/main" val="507860391"/>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1" y="274638"/>
            <a:ext cx="8229600" cy="485682"/>
          </a:xfrm>
        </p:spPr>
        <p:txBody>
          <a:bodyPr>
            <a:normAutofit/>
          </a:bodyPr>
          <a:lstStyle/>
          <a:p>
            <a:pPr algn="l"/>
            <a:r>
              <a:rPr lang="en-US" sz="2000" b="1" dirty="0" smtClean="0"/>
              <a:t>GOLDEN VALLEY PROBUS CLUB</a:t>
            </a:r>
            <a:endParaRPr lang="en-US" sz="2000" b="1" dirty="0"/>
          </a:p>
        </p:txBody>
      </p:sp>
      <p:pic>
        <p:nvPicPr>
          <p:cNvPr id="3" name="Picture 2" descr="Suffolk 2017.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25" y="2056320"/>
            <a:ext cx="4190400" cy="4190400"/>
          </a:xfrm>
          <a:prstGeom prst="rect">
            <a:avLst/>
          </a:prstGeom>
        </p:spPr>
      </p:pic>
      <p:pic>
        <p:nvPicPr>
          <p:cNvPr id="4" name="Picture 3" descr="Sussex 2018.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649" y="449280"/>
            <a:ext cx="4384183" cy="5114880"/>
          </a:xfrm>
          <a:prstGeom prst="rect">
            <a:avLst/>
          </a:prstGeom>
        </p:spPr>
      </p:pic>
      <p:sp>
        <p:nvSpPr>
          <p:cNvPr id="11" name="TextBox 10"/>
          <p:cNvSpPr txBox="1"/>
          <p:nvPr/>
        </p:nvSpPr>
        <p:spPr>
          <a:xfrm>
            <a:off x="223925" y="1652131"/>
            <a:ext cx="1600769" cy="369332"/>
          </a:xfrm>
          <a:prstGeom prst="rect">
            <a:avLst/>
          </a:prstGeom>
          <a:noFill/>
        </p:spPr>
        <p:txBody>
          <a:bodyPr wrap="none" rtlCol="0">
            <a:spAutoFit/>
          </a:bodyPr>
          <a:lstStyle/>
          <a:p>
            <a:r>
              <a:rPr lang="en-US" b="1" dirty="0" smtClean="0"/>
              <a:t>Suffolk in 2017</a:t>
            </a:r>
            <a:endParaRPr lang="en-US" b="1" dirty="0"/>
          </a:p>
        </p:txBody>
      </p:sp>
      <p:sp>
        <p:nvSpPr>
          <p:cNvPr id="12" name="TextBox 11"/>
          <p:cNvSpPr txBox="1"/>
          <p:nvPr/>
        </p:nvSpPr>
        <p:spPr>
          <a:xfrm>
            <a:off x="6919839" y="5640691"/>
            <a:ext cx="2031325" cy="369332"/>
          </a:xfrm>
          <a:prstGeom prst="rect">
            <a:avLst/>
          </a:prstGeom>
          <a:noFill/>
        </p:spPr>
        <p:txBody>
          <a:bodyPr wrap="none" rtlCol="0">
            <a:spAutoFit/>
          </a:bodyPr>
          <a:lstStyle/>
          <a:p>
            <a:r>
              <a:rPr lang="en-US" b="1" dirty="0" smtClean="0"/>
              <a:t>East Sussex in 2018</a:t>
            </a:r>
            <a:endParaRPr lang="en-US" b="1" dirty="0"/>
          </a:p>
        </p:txBody>
      </p:sp>
    </p:spTree>
    <p:extLst>
      <p:ext uri="{BB962C8B-B14F-4D97-AF65-F5344CB8AC3E}">
        <p14:creationId xmlns:p14="http://schemas.microsoft.com/office/powerpoint/2010/main" val="2936417118"/>
      </p:ext>
    </p:extLst>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2824" y="517659"/>
            <a:ext cx="6151444" cy="1815882"/>
          </a:xfrm>
          <a:prstGeom prst="rect">
            <a:avLst/>
          </a:prstGeom>
          <a:noFill/>
        </p:spPr>
        <p:txBody>
          <a:bodyPr wrap="none" rtlCol="0">
            <a:spAutoFit/>
          </a:bodyPr>
          <a:lstStyle/>
          <a:p>
            <a:r>
              <a:rPr lang="en-US" sz="2800" b="1" dirty="0" smtClean="0"/>
              <a:t>FOR MORE INFORMATION ABOUT</a:t>
            </a:r>
          </a:p>
          <a:p>
            <a:r>
              <a:rPr lang="en-US" sz="2800" b="1" dirty="0" smtClean="0"/>
              <a:t>GOLDEN VALLEY PROBUS CLUB</a:t>
            </a:r>
          </a:p>
          <a:p>
            <a:r>
              <a:rPr lang="en-US" sz="2800" b="1" dirty="0" smtClean="0"/>
              <a:t>SEE ITS WEB SITE AT</a:t>
            </a:r>
          </a:p>
          <a:p>
            <a:r>
              <a:rPr lang="en-US" sz="2800" b="1" dirty="0" smtClean="0"/>
              <a:t>WWW.GOLDENVALLEYPROBUS.ORG.UK</a:t>
            </a:r>
            <a:endParaRPr lang="en-US" sz="2800" b="1" dirty="0"/>
          </a:p>
        </p:txBody>
      </p:sp>
      <p:pic>
        <p:nvPicPr>
          <p:cNvPr id="5" name="Picture 4" descr="Probus site 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389" y="2852567"/>
            <a:ext cx="6671417" cy="3584234"/>
          </a:xfrm>
          <a:prstGeom prst="rect">
            <a:avLst/>
          </a:prstGeom>
        </p:spPr>
      </p:pic>
    </p:spTree>
    <p:extLst>
      <p:ext uri="{BB962C8B-B14F-4D97-AF65-F5344CB8AC3E}">
        <p14:creationId xmlns:p14="http://schemas.microsoft.com/office/powerpoint/2010/main" val="235475872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xmlns:p14="http://schemas.microsoft.com/office/powerpoint/2010/main" spd="med" advClick="0" advTm="1200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930294"/>
            <a:ext cx="81759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a:t>
            </a:r>
          </a:p>
          <a:p>
            <a:pPr marL="514350" indent="-514350">
              <a:buAutoNum type="arabicPeriod"/>
            </a:pPr>
            <a:r>
              <a:rPr lang="en-US" sz="2800" b="1" dirty="0" smtClean="0">
                <a:solidFill>
                  <a:srgbClr val="FF0000"/>
                </a:solidFill>
              </a:rPr>
              <a:t>COMMUNITY FIRST - NEXT</a:t>
            </a:r>
          </a:p>
          <a:p>
            <a:pPr marL="514350" indent="-514350">
              <a:buAutoNum type="arabicPeriod"/>
            </a:pPr>
            <a:r>
              <a:rPr lang="en-US" sz="2800" b="1" dirty="0" smtClean="0"/>
              <a:t>LET’S MOVE!</a:t>
            </a:r>
          </a:p>
          <a:p>
            <a:pPr marL="514350" indent="-514350">
              <a:buAutoNum type="arabicPeriod"/>
            </a:pPr>
            <a:r>
              <a:rPr lang="en-US" sz="2800" b="1" dirty="0" smtClean="0"/>
              <a:t>DORE COMMUNITY TRANSPORT</a:t>
            </a:r>
          </a:p>
          <a:p>
            <a:pPr marL="514350" indent="-514350">
              <a:buAutoNum type="arabicPeriod"/>
            </a:pPr>
            <a:r>
              <a:rPr lang="en-US" sz="2800" b="1" dirty="0" smtClean="0"/>
              <a:t>HEALTHWATCH </a:t>
            </a:r>
            <a:r>
              <a:rPr lang="en-US" sz="2800" b="1" dirty="0"/>
              <a:t>HEREFORDSHIRE</a:t>
            </a:r>
          </a:p>
          <a:p>
            <a:pPr marL="514350" indent="-514350">
              <a:buAutoNum type="arabicPeriod"/>
            </a:pPr>
            <a:r>
              <a:rPr lang="en-US" sz="2800" b="1" dirty="0"/>
              <a:t>FRIENDS OF THE ABBEY</a:t>
            </a:r>
          </a:p>
          <a:p>
            <a:pPr marL="514350" indent="-514350">
              <a:buAutoNum type="arabicPeriod"/>
            </a:pPr>
            <a:r>
              <a:rPr lang="en-US" sz="2800" b="1" dirty="0"/>
              <a:t>HEREFORD SEARCHERS</a:t>
            </a:r>
          </a:p>
          <a:p>
            <a:pPr marL="514350" indent="-514350">
              <a:buAutoNum type="arabicPeriod"/>
            </a:pPr>
            <a:r>
              <a:rPr lang="en-US" sz="2800" b="1" dirty="0" smtClean="0"/>
              <a:t>GOLDEN VALLEY BOWLS CLUB</a:t>
            </a:r>
          </a:p>
          <a:p>
            <a:pPr marL="514350" indent="-514350">
              <a:buAutoNum type="arabicPeriod"/>
            </a:pPr>
            <a:r>
              <a:rPr lang="en-US" sz="2800" b="1" dirty="0" smtClean="0"/>
              <a:t>PETERCHURCH HUB</a:t>
            </a:r>
            <a:endParaRPr lang="en-US" sz="2800" b="1" dirty="0"/>
          </a:p>
        </p:txBody>
      </p:sp>
    </p:spTree>
    <p:extLst>
      <p:ext uri="{BB962C8B-B14F-4D97-AF65-F5344CB8AC3E}">
        <p14:creationId xmlns:p14="http://schemas.microsoft.com/office/powerpoint/2010/main" val="573541218"/>
      </p:ext>
    </p:extLst>
  </p:cSld>
  <p:clrMapOvr>
    <a:masterClrMapping/>
  </p:clrMapOvr>
  <mc:AlternateContent xmlns:mc="http://schemas.openxmlformats.org/markup-compatibility/2006" xmlns:p14="http://schemas.microsoft.com/office/powerpoint/2010/main">
    <mc:Choice Requires="p14">
      <p:transition p14:dur="100" advClick="0" advTm="9000">
        <p:cut/>
      </p:transition>
    </mc:Choice>
    <mc:Fallback xmlns="">
      <p:transition xmlns:p14="http://schemas.microsoft.com/office/powerpoint/2010/main" advClick="0" advTm="9000">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sphere">
          <a:fgClr>
            <a:schemeClr val="accent5">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COMMUNITY FIRST</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516970" y="2151875"/>
            <a:ext cx="4110060" cy="1539380"/>
          </a:xfrm>
          <a:prstGeom prst="rect">
            <a:avLst/>
          </a:prstGeom>
        </p:spPr>
      </p:pic>
      <p:sp>
        <p:nvSpPr>
          <p:cNvPr id="6" name="TextBox 5"/>
          <p:cNvSpPr txBox="1"/>
          <p:nvPr/>
        </p:nvSpPr>
        <p:spPr>
          <a:xfrm>
            <a:off x="2516970" y="4762347"/>
            <a:ext cx="4942379" cy="1200328"/>
          </a:xfrm>
          <a:prstGeom prst="rect">
            <a:avLst/>
          </a:prstGeom>
          <a:noFill/>
        </p:spPr>
        <p:txBody>
          <a:bodyPr wrap="none" rtlCol="0">
            <a:spAutoFit/>
          </a:bodyPr>
          <a:lstStyle/>
          <a:p>
            <a:r>
              <a:rPr lang="en-US" sz="2400" b="1" dirty="0" smtClean="0"/>
              <a:t>Extracts from “Running a village hall”</a:t>
            </a:r>
          </a:p>
          <a:p>
            <a:r>
              <a:rPr lang="en-US" sz="2400" b="1" dirty="0"/>
              <a:t>b</a:t>
            </a:r>
            <a:r>
              <a:rPr lang="en-US" sz="2400" b="1" dirty="0" smtClean="0"/>
              <a:t>y Richard </a:t>
            </a:r>
            <a:r>
              <a:rPr lang="en-US" sz="2400" b="1" dirty="0" err="1" smtClean="0"/>
              <a:t>Timney</a:t>
            </a:r>
            <a:endParaRPr lang="en-US" sz="2400" b="1" dirty="0" smtClean="0"/>
          </a:p>
          <a:p>
            <a:r>
              <a:rPr lang="en-US" sz="2400" b="1" dirty="0" smtClean="0"/>
              <a:t>Village Hall Advisor</a:t>
            </a:r>
            <a:endParaRPr lang="en-US" sz="2400" b="1" dirty="0"/>
          </a:p>
        </p:txBody>
      </p:sp>
    </p:spTree>
    <p:extLst>
      <p:ext uri="{BB962C8B-B14F-4D97-AF65-F5344CB8AC3E}">
        <p14:creationId xmlns:p14="http://schemas.microsoft.com/office/powerpoint/2010/main" val="2354758729"/>
      </p:ext>
    </p:extLst>
  </p:cSld>
  <p:clrMapOvr>
    <a:masterClrMapping/>
  </p:clrMapOvr>
  <p:transition xmlns:p14="http://schemas.microsoft.com/office/powerpoint/2010/main" spd="slow" advClick="0" advTm="8000">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sphere">
          <a:fgClr>
            <a:schemeClr val="accent5">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67039"/>
            <a:ext cx="8229600" cy="653143"/>
          </a:xfrm>
        </p:spPr>
        <p:txBody>
          <a:bodyPr>
            <a:normAutofit/>
          </a:bodyPr>
          <a:lstStyle/>
          <a:p>
            <a:pPr algn="l"/>
            <a:r>
              <a:rPr lang="en-US" sz="2000" b="1" dirty="0" smtClean="0"/>
              <a:t>COMMUNITY FIRST</a:t>
            </a:r>
            <a:endParaRPr lang="en-US" sz="2000" b="1" dirty="0"/>
          </a:p>
        </p:txBody>
      </p:sp>
      <p:pic>
        <p:nvPicPr>
          <p:cNvPr id="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461" y="1412776"/>
            <a:ext cx="7851195" cy="4680520"/>
          </a:xfrm>
        </p:spPr>
      </p:pic>
    </p:spTree>
    <p:extLst>
      <p:ext uri="{BB962C8B-B14F-4D97-AF65-F5344CB8AC3E}">
        <p14:creationId xmlns:p14="http://schemas.microsoft.com/office/powerpoint/2010/main" val="2354758729"/>
      </p:ext>
    </p:extLst>
  </p:cSld>
  <p:clrMapOvr>
    <a:masterClrMapping/>
  </p:clrMapOvr>
  <p:transition xmlns:p14="http://schemas.microsoft.com/office/powerpoint/2010/main" spd="slow" advClick="0" advTm="9000">
    <p:wip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sphere">
          <a:fgClr>
            <a:schemeClr val="accent5">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68856"/>
            <a:ext cx="8229600" cy="1143000"/>
          </a:xfrm>
        </p:spPr>
        <p:txBody>
          <a:bodyPr>
            <a:normAutofit/>
          </a:bodyPr>
          <a:lstStyle/>
          <a:p>
            <a:r>
              <a:rPr lang="en-GB" sz="4000" dirty="0" smtClean="0"/>
              <a:t>It should be easy…. Right??</a:t>
            </a:r>
            <a:endParaRPr lang="en-GB" sz="4000" dirty="0"/>
          </a:p>
        </p:txBody>
      </p:sp>
      <p:sp>
        <p:nvSpPr>
          <p:cNvPr id="3" name="Content Placeholder 2"/>
          <p:cNvSpPr>
            <a:spLocks noGrp="1"/>
          </p:cNvSpPr>
          <p:nvPr>
            <p:ph idx="1"/>
          </p:nvPr>
        </p:nvSpPr>
        <p:spPr/>
        <p:txBody>
          <a:bodyPr/>
          <a:lstStyle/>
          <a:p>
            <a:r>
              <a:rPr lang="en-GB" dirty="0" smtClean="0"/>
              <a:t>The provision of a box in which public, social and other activities can take place.</a:t>
            </a:r>
          </a:p>
          <a:p>
            <a:pPr marL="0" indent="0">
              <a:buNone/>
            </a:pP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860657"/>
            <a:ext cx="5544616" cy="359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58422" y="167039"/>
            <a:ext cx="2790272" cy="6531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t>COMMUNITY FIRST</a:t>
            </a:r>
            <a:endParaRPr lang="en-US" sz="2000" b="1" dirty="0"/>
          </a:p>
        </p:txBody>
      </p:sp>
    </p:spTree>
    <p:extLst>
      <p:ext uri="{BB962C8B-B14F-4D97-AF65-F5344CB8AC3E}">
        <p14:creationId xmlns:p14="http://schemas.microsoft.com/office/powerpoint/2010/main" val="381160950"/>
      </p:ext>
    </p:extLst>
  </p:cSld>
  <p:clrMapOvr>
    <a:masterClrMapping/>
  </p:clrMapOvr>
  <p:transition xmlns:p14="http://schemas.microsoft.com/office/powerpoint/2010/main" spd="slow" advClick="0" advTm="8000">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sphere">
          <a:fgClr>
            <a:schemeClr val="accent5">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4" y="1014203"/>
            <a:ext cx="4342568" cy="2548737"/>
          </a:xfrm>
        </p:spPr>
        <p:txBody>
          <a:bodyPr>
            <a:noAutofit/>
          </a:bodyPr>
          <a:lstStyle/>
          <a:p>
            <a:pPr algn="l"/>
            <a:r>
              <a:rPr lang="en-GB" sz="2600" dirty="0" smtClean="0"/>
              <a:t>Not all halls are simple boxes.</a:t>
            </a:r>
            <a:br>
              <a:rPr lang="en-GB" sz="2600" dirty="0" smtClean="0"/>
            </a:br>
            <a:r>
              <a:rPr lang="en-GB" sz="2600" dirty="0"/>
              <a:t>A number of rooms to hire.</a:t>
            </a:r>
            <a:br>
              <a:rPr lang="en-GB" sz="2600" dirty="0"/>
            </a:br>
            <a:r>
              <a:rPr lang="en-GB" sz="2600" dirty="0"/>
              <a:t>Kitchen</a:t>
            </a:r>
            <a:br>
              <a:rPr lang="en-GB" sz="2600" dirty="0"/>
            </a:br>
            <a:r>
              <a:rPr lang="en-GB" sz="2600" dirty="0"/>
              <a:t>Toilets</a:t>
            </a:r>
            <a:br>
              <a:rPr lang="en-GB" sz="2600" dirty="0"/>
            </a:br>
            <a:r>
              <a:rPr lang="en-GB" sz="2600" dirty="0" err="1"/>
              <a:t>Carparks</a:t>
            </a:r>
            <a:r>
              <a:rPr lang="en-GB" sz="2600" dirty="0"/>
              <a:t/>
            </a:r>
            <a:br>
              <a:rPr lang="en-GB" sz="2600" dirty="0"/>
            </a:br>
            <a:r>
              <a:rPr lang="en-GB" sz="2600" dirty="0"/>
              <a:t>Storage space</a:t>
            </a:r>
            <a:br>
              <a:rPr lang="en-GB" sz="2600" dirty="0"/>
            </a:br>
            <a:endParaRPr lang="en-GB" sz="2600" dirty="0"/>
          </a:p>
        </p:txBody>
      </p:sp>
      <p:sp>
        <p:nvSpPr>
          <p:cNvPr id="7" name="Content Placeholder 2"/>
          <p:cNvSpPr>
            <a:spLocks noGrp="1"/>
          </p:cNvSpPr>
          <p:nvPr>
            <p:ph idx="1"/>
          </p:nvPr>
        </p:nvSpPr>
        <p:spPr>
          <a:xfrm>
            <a:off x="358422" y="3704735"/>
            <a:ext cx="4413534" cy="2915210"/>
          </a:xfrm>
        </p:spPr>
        <p:txBody>
          <a:bodyPr>
            <a:normAutofit fontScale="85000" lnSpcReduction="20000"/>
          </a:bodyPr>
          <a:lstStyle/>
          <a:p>
            <a:pPr marL="0" indent="0">
              <a:buNone/>
            </a:pPr>
            <a:r>
              <a:rPr lang="en-GB" sz="3100" dirty="0"/>
              <a:t>Extra considerations</a:t>
            </a:r>
            <a:endParaRPr lang="en-GB" sz="3100" dirty="0" smtClean="0"/>
          </a:p>
          <a:p>
            <a:pPr marL="0" indent="0">
              <a:buNone/>
            </a:pPr>
            <a:r>
              <a:rPr lang="en-GB" sz="3100" dirty="0" smtClean="0"/>
              <a:t>Maintaining the hall</a:t>
            </a:r>
          </a:p>
          <a:p>
            <a:pPr marL="0" indent="0">
              <a:buNone/>
            </a:pPr>
            <a:r>
              <a:rPr lang="en-GB" sz="3100" dirty="0" smtClean="0"/>
              <a:t>Fundraising</a:t>
            </a:r>
          </a:p>
          <a:p>
            <a:pPr marL="0" indent="0">
              <a:buNone/>
            </a:pPr>
            <a:r>
              <a:rPr lang="en-GB" sz="3100" dirty="0" smtClean="0"/>
              <a:t>Data Protection</a:t>
            </a:r>
          </a:p>
          <a:p>
            <a:pPr marL="0" indent="0">
              <a:buNone/>
            </a:pPr>
            <a:r>
              <a:rPr lang="en-GB" sz="3100" dirty="0" smtClean="0"/>
              <a:t>Protection of vulnerable adults</a:t>
            </a:r>
          </a:p>
          <a:p>
            <a:pPr marL="0" indent="0">
              <a:buNone/>
            </a:pPr>
            <a:r>
              <a:rPr lang="en-GB" sz="3100" dirty="0" smtClean="0"/>
              <a:t>Finding volunteers</a:t>
            </a:r>
          </a:p>
          <a:p>
            <a:pPr marL="0" indent="0">
              <a:buNone/>
            </a:pPr>
            <a:r>
              <a:rPr lang="en-GB" sz="3100" dirty="0" smtClean="0"/>
              <a:t>Promoting the hall</a:t>
            </a:r>
          </a:p>
          <a:p>
            <a:endParaRPr lang="en-GB" dirty="0"/>
          </a:p>
        </p:txBody>
      </p:sp>
      <p:sp>
        <p:nvSpPr>
          <p:cNvPr id="4" name="Title 1"/>
          <p:cNvSpPr txBox="1">
            <a:spLocks/>
          </p:cNvSpPr>
          <p:nvPr/>
        </p:nvSpPr>
        <p:spPr>
          <a:xfrm>
            <a:off x="358422" y="167039"/>
            <a:ext cx="2834371" cy="6531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t>COMMUNITY FIRST</a:t>
            </a:r>
            <a:endParaRPr lang="en-US" sz="2000" b="1" dirty="0"/>
          </a:p>
        </p:txBody>
      </p:sp>
      <p:sp>
        <p:nvSpPr>
          <p:cNvPr id="5" name="Rectangle 4"/>
          <p:cNvSpPr/>
          <p:nvPr/>
        </p:nvSpPr>
        <p:spPr>
          <a:xfrm>
            <a:off x="4895434" y="3944418"/>
            <a:ext cx="3877435" cy="2492990"/>
          </a:xfrm>
          <a:prstGeom prst="rect">
            <a:avLst/>
          </a:prstGeom>
        </p:spPr>
        <p:txBody>
          <a:bodyPr wrap="square">
            <a:spAutoFit/>
          </a:bodyPr>
          <a:lstStyle/>
          <a:p>
            <a:r>
              <a:rPr lang="en-GB" sz="2600" dirty="0" smtClean="0"/>
              <a:t>Powers of the Committee</a:t>
            </a:r>
          </a:p>
          <a:p>
            <a:r>
              <a:rPr lang="en-GB" sz="2600" dirty="0" smtClean="0"/>
              <a:t>- venue not activities</a:t>
            </a:r>
          </a:p>
          <a:p>
            <a:r>
              <a:rPr lang="en-GB" sz="2600" dirty="0" smtClean="0"/>
              <a:t>- legal and in line with duty</a:t>
            </a:r>
          </a:p>
          <a:p>
            <a:r>
              <a:rPr lang="en-GB" sz="2600" dirty="0" smtClean="0"/>
              <a:t>Community expectations</a:t>
            </a:r>
          </a:p>
          <a:p>
            <a:r>
              <a:rPr lang="en-GB" sz="2600" dirty="0" smtClean="0"/>
              <a:t>Neighbours</a:t>
            </a:r>
          </a:p>
          <a:p>
            <a:r>
              <a:rPr lang="en-GB" sz="2600" dirty="0" smtClean="0"/>
              <a:t>Finding the time</a:t>
            </a:r>
            <a:endParaRPr lang="en-GB" sz="2600" dirty="0"/>
          </a:p>
        </p:txBody>
      </p:sp>
      <p:pic>
        <p:nvPicPr>
          <p:cNvPr id="8" name="Picture 2" descr="C:\Users\RichardT\Pictures\ri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956" y="726716"/>
            <a:ext cx="3816065" cy="2895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714297"/>
      </p:ext>
    </p:extLst>
  </p:cSld>
  <p:clrMapOvr>
    <a:masterClrMapping/>
  </p:clrMapOvr>
  <p:transition xmlns:p14="http://schemas.microsoft.com/office/powerpoint/2010/main" spd="slow" advClick="0" advTm="13000">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sphere">
          <a:fgClr>
            <a:schemeClr val="accent5">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5" name="TextBox 4"/>
          <p:cNvSpPr txBox="1"/>
          <p:nvPr/>
        </p:nvSpPr>
        <p:spPr>
          <a:xfrm>
            <a:off x="1442824" y="517659"/>
            <a:ext cx="5275803" cy="1815882"/>
          </a:xfrm>
          <a:prstGeom prst="rect">
            <a:avLst/>
          </a:prstGeom>
          <a:noFill/>
        </p:spPr>
        <p:txBody>
          <a:bodyPr wrap="none" rtlCol="0">
            <a:spAutoFit/>
          </a:bodyPr>
          <a:lstStyle/>
          <a:p>
            <a:r>
              <a:rPr lang="en-US" sz="2800" b="1" dirty="0" smtClean="0"/>
              <a:t>FOR MORE INFORMATION ABOUT</a:t>
            </a:r>
          </a:p>
          <a:p>
            <a:r>
              <a:rPr lang="en-US" sz="2800" b="1" dirty="0" smtClean="0"/>
              <a:t>COMMUNITY FIRST</a:t>
            </a:r>
          </a:p>
          <a:p>
            <a:r>
              <a:rPr lang="en-US" sz="2800" b="1" dirty="0" smtClean="0"/>
              <a:t>SEE ITS WEB SITE AT</a:t>
            </a:r>
          </a:p>
          <a:p>
            <a:r>
              <a:rPr lang="en-US" sz="2800" b="1" dirty="0" smtClean="0"/>
              <a:t>WWW.COMFIRST.ORG.UK</a:t>
            </a:r>
            <a:endParaRPr lang="en-US" sz="2800" b="1" dirty="0"/>
          </a:p>
        </p:txBody>
      </p:sp>
      <p:pic>
        <p:nvPicPr>
          <p:cNvPr id="6" name="Picture 5" descr="Community Fir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894" y="2513461"/>
            <a:ext cx="4872202" cy="3845755"/>
          </a:xfrm>
          <a:prstGeom prst="rect">
            <a:avLst/>
          </a:prstGeom>
        </p:spPr>
      </p:pic>
    </p:spTree>
    <p:extLst>
      <p:ext uri="{BB962C8B-B14F-4D97-AF65-F5344CB8AC3E}">
        <p14:creationId xmlns:p14="http://schemas.microsoft.com/office/powerpoint/2010/main" val="3126710128"/>
      </p:ext>
    </p:extLst>
  </p:cSld>
  <p:clrMapOvr>
    <a:masterClrMapping/>
  </p:clrMapOvr>
  <p:transition xmlns:p14="http://schemas.microsoft.com/office/powerpoint/2010/main" spd="slow" advClick="0" advTm="13000">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854094"/>
            <a:ext cx="82267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a:t>
            </a:r>
          </a:p>
          <a:p>
            <a:pPr marL="514350" indent="-514350">
              <a:buAutoNum type="arabicPeriod"/>
            </a:pPr>
            <a:r>
              <a:rPr lang="en-US" sz="2800" b="1" dirty="0" smtClean="0"/>
              <a:t>COMMUNITY FIRST</a:t>
            </a:r>
          </a:p>
          <a:p>
            <a:pPr marL="514350" indent="-514350">
              <a:buAutoNum type="arabicPeriod"/>
            </a:pPr>
            <a:r>
              <a:rPr lang="en-US" sz="2800" b="1" dirty="0" smtClean="0">
                <a:solidFill>
                  <a:srgbClr val="FF0000"/>
                </a:solidFill>
              </a:rPr>
              <a:t>LET’S MOVE! – NEXT</a:t>
            </a:r>
          </a:p>
          <a:p>
            <a:pPr marL="514350" indent="-514350">
              <a:buAutoNum type="arabicPeriod"/>
            </a:pPr>
            <a:r>
              <a:rPr lang="en-US" sz="2800" b="1" dirty="0" smtClean="0"/>
              <a:t>DORE COMMUNITY TRANSPORT</a:t>
            </a:r>
          </a:p>
          <a:p>
            <a:pPr marL="514350" indent="-514350">
              <a:buAutoNum type="arabicPeriod"/>
            </a:pPr>
            <a:r>
              <a:rPr lang="en-US" sz="2800" b="1" dirty="0" smtClean="0"/>
              <a:t>HEALTHWATCH </a:t>
            </a:r>
            <a:r>
              <a:rPr lang="en-US" sz="2800" b="1" dirty="0"/>
              <a:t>HEREFORDSHIRE</a:t>
            </a:r>
          </a:p>
          <a:p>
            <a:pPr marL="514350" indent="-514350">
              <a:buAutoNum type="arabicPeriod"/>
            </a:pPr>
            <a:r>
              <a:rPr lang="en-US" sz="2800" b="1" dirty="0"/>
              <a:t>FRIENDS OF THE ABBEY</a:t>
            </a:r>
          </a:p>
          <a:p>
            <a:pPr marL="514350" indent="-514350">
              <a:buAutoNum type="arabicPeriod"/>
            </a:pPr>
            <a:r>
              <a:rPr lang="en-US" sz="2800" b="1" dirty="0"/>
              <a:t>HEREFORD SEARCHERS</a:t>
            </a:r>
          </a:p>
          <a:p>
            <a:pPr marL="514350" indent="-514350">
              <a:buAutoNum type="arabicPeriod"/>
            </a:pPr>
            <a:r>
              <a:rPr lang="en-US" sz="2800" b="1" dirty="0" smtClean="0"/>
              <a:t>GOLDEN VALLEY BOWLS CLUB</a:t>
            </a:r>
          </a:p>
          <a:p>
            <a:pPr marL="514350" indent="-514350">
              <a:buAutoNum type="arabicPeriod"/>
            </a:pPr>
            <a:r>
              <a:rPr lang="en-US" sz="2800" b="1" dirty="0" smtClean="0"/>
              <a:t>PETERCHURCH HUB</a:t>
            </a:r>
            <a:endParaRPr lang="en-US" sz="2800" b="1" dirty="0"/>
          </a:p>
        </p:txBody>
      </p:sp>
    </p:spTree>
    <p:extLst>
      <p:ext uri="{BB962C8B-B14F-4D97-AF65-F5344CB8AC3E}">
        <p14:creationId xmlns:p14="http://schemas.microsoft.com/office/powerpoint/2010/main" val="573541218"/>
      </p:ext>
    </p:extLst>
  </p:cSld>
  <p:clrMapOvr>
    <a:masterClrMapping/>
  </p:clrMapOvr>
  <mc:AlternateContent xmlns:mc="http://schemas.openxmlformats.org/markup-compatibility/2006" xmlns:p14="http://schemas.microsoft.com/office/powerpoint/2010/main">
    <mc:Choice Requires="p14">
      <p:transition p14:dur="100" advClick="0" advTm="9000">
        <p:cut/>
      </p:transition>
    </mc:Choice>
    <mc:Fallback xmlns="">
      <p:transition xmlns:p14="http://schemas.microsoft.com/office/powerpoint/2010/main" advClick="0" advTm="9000">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860778"/>
            <a:ext cx="82013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solidFill>
                  <a:srgbClr val="FF0000"/>
                </a:solidFill>
              </a:rPr>
              <a:t>GOLDEN VALLEY PROBUS CLUB – NEXT</a:t>
            </a:r>
          </a:p>
          <a:p>
            <a:pPr marL="514350" indent="-514350">
              <a:buAutoNum type="arabicPeriod"/>
            </a:pPr>
            <a:r>
              <a:rPr lang="en-US" sz="2800" b="1" dirty="0" smtClean="0"/>
              <a:t>COMMUNITY FIRST</a:t>
            </a:r>
          </a:p>
          <a:p>
            <a:pPr marL="514350" indent="-514350">
              <a:buAutoNum type="arabicPeriod"/>
            </a:pPr>
            <a:r>
              <a:rPr lang="en-US" sz="2800" b="1" dirty="0" smtClean="0"/>
              <a:t>LET’S MOVE!</a:t>
            </a:r>
          </a:p>
          <a:p>
            <a:pPr marL="514350" indent="-514350">
              <a:buAutoNum type="arabicPeriod"/>
            </a:pPr>
            <a:r>
              <a:rPr lang="en-US" sz="2800" b="1" dirty="0" smtClean="0"/>
              <a:t>DORE COMMUNITY TRANSPORT</a:t>
            </a:r>
          </a:p>
          <a:p>
            <a:pPr marL="514350" indent="-514350">
              <a:buAutoNum type="arabicPeriod"/>
            </a:pPr>
            <a:r>
              <a:rPr lang="en-US" sz="2800" b="1" dirty="0" smtClean="0"/>
              <a:t>HEALTHWATCH HEREFORDSHIRE</a:t>
            </a:r>
          </a:p>
          <a:p>
            <a:pPr marL="514350" indent="-514350">
              <a:buAutoNum type="arabicPeriod"/>
            </a:pPr>
            <a:r>
              <a:rPr lang="en-US" sz="2800" b="1" dirty="0" smtClean="0"/>
              <a:t>FRIENDS OF THE ABBEY</a:t>
            </a:r>
          </a:p>
          <a:p>
            <a:pPr marL="514350" indent="-514350">
              <a:buAutoNum type="arabicPeriod"/>
            </a:pPr>
            <a:r>
              <a:rPr lang="en-US" sz="2800" b="1" dirty="0" smtClean="0"/>
              <a:t>HEREFORD SEARCHERS</a:t>
            </a:r>
          </a:p>
          <a:p>
            <a:pPr marL="514350" indent="-514350">
              <a:buAutoNum type="arabicPeriod"/>
            </a:pPr>
            <a:r>
              <a:rPr lang="en-US" sz="2800" b="1" dirty="0" smtClean="0"/>
              <a:t>GOLDEN VALLEY BOWLS CLUB</a:t>
            </a:r>
          </a:p>
          <a:p>
            <a:pPr marL="514350" indent="-514350">
              <a:buAutoNum type="arabicPeriod"/>
            </a:pPr>
            <a:r>
              <a:rPr lang="en-US" sz="2800" b="1" dirty="0" smtClean="0"/>
              <a:t>PETERCHURCH HUB</a:t>
            </a:r>
          </a:p>
        </p:txBody>
      </p:sp>
    </p:spTree>
    <p:extLst>
      <p:ext uri="{BB962C8B-B14F-4D97-AF65-F5344CB8AC3E}">
        <p14:creationId xmlns:p14="http://schemas.microsoft.com/office/powerpoint/2010/main" val="1931722739"/>
      </p:ext>
    </p:extLst>
  </p:cSld>
  <p:clrMapOvr>
    <a:masterClrMapping/>
  </p:clrMapOvr>
  <mc:AlternateContent xmlns:mc="http://schemas.openxmlformats.org/markup-compatibility/2006" xmlns:p14="http://schemas.microsoft.com/office/powerpoint/2010/main">
    <mc:Choice Requires="p14">
      <p:transition spd="slow" p14:dur="4400" advClick="0" advTm="9000">
        <p14:honeycomb/>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B8280-9183-4C9C-87F4-77FBE6B8FB1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xmlns="" id="{A849BBB1-4708-45DA-97CB-6A93AD6775ED}"/>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xmlns="" id="{C3D70524-948D-46C7-B1CA-CBC10C5AB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340" y="800193"/>
            <a:ext cx="4854333" cy="5765462"/>
          </a:xfrm>
          <a:prstGeom prst="rect">
            <a:avLst/>
          </a:prstGeom>
        </p:spPr>
      </p:pic>
    </p:spTree>
    <p:extLst>
      <p:ext uri="{BB962C8B-B14F-4D97-AF65-F5344CB8AC3E}">
        <p14:creationId xmlns:p14="http://schemas.microsoft.com/office/powerpoint/2010/main" val="2786828857"/>
      </p:ext>
    </p:extLst>
  </p:cSld>
  <p:clrMapOvr>
    <a:masterClrMapping/>
  </p:clrMapOvr>
  <p:transition xmlns:p14="http://schemas.microsoft.com/office/powerpoint/2010/main" spd="slow" advClick="0" advTm="6000">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B14A7C-8B65-436E-A8AD-429A3DF05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100" y="836695"/>
            <a:ext cx="3786927" cy="4865605"/>
          </a:xfrm>
          <a:prstGeom prst="rect">
            <a:avLst/>
          </a:prstGeom>
        </p:spPr>
      </p:pic>
    </p:spTree>
    <p:extLst>
      <p:ext uri="{BB962C8B-B14F-4D97-AF65-F5344CB8AC3E}">
        <p14:creationId xmlns:p14="http://schemas.microsoft.com/office/powerpoint/2010/main" val="2524258384"/>
      </p:ext>
    </p:extLst>
  </p:cSld>
  <p:clrMapOvr>
    <a:masterClrMapping/>
  </p:clrMapOvr>
  <p:transition xmlns:p14="http://schemas.microsoft.com/office/powerpoint/2010/main" spd="slow" advClick="0" advTm="7000">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46499" y="853475"/>
            <a:ext cx="5058433" cy="2185214"/>
          </a:xfrm>
          <a:prstGeom prst="rect">
            <a:avLst/>
          </a:prstGeom>
          <a:noFill/>
        </p:spPr>
        <p:txBody>
          <a:bodyPr wrap="square" rtlCol="0">
            <a:spAutoFit/>
          </a:bodyPr>
          <a:lstStyle/>
          <a:p>
            <a:r>
              <a:rPr lang="en-US" sz="3400" b="1" dirty="0" smtClean="0"/>
              <a:t>LET’S MOVE!  has sessions on Thursdays at </a:t>
            </a:r>
            <a:r>
              <a:rPr lang="en-US" sz="3400" b="1" dirty="0" err="1" smtClean="0"/>
              <a:t>Peterchurch</a:t>
            </a:r>
            <a:r>
              <a:rPr lang="en-US" sz="3400" b="1" dirty="0" smtClean="0"/>
              <a:t> Village Hall  (2.00-2.45pm)</a:t>
            </a:r>
          </a:p>
        </p:txBody>
      </p:sp>
      <p:sp>
        <p:nvSpPr>
          <p:cNvPr id="7" name="TextBox 6"/>
          <p:cNvSpPr txBox="1"/>
          <p:nvPr/>
        </p:nvSpPr>
        <p:spPr>
          <a:xfrm>
            <a:off x="804887" y="4136444"/>
            <a:ext cx="5329213" cy="2062103"/>
          </a:xfrm>
          <a:prstGeom prst="rect">
            <a:avLst/>
          </a:prstGeom>
          <a:noFill/>
        </p:spPr>
        <p:txBody>
          <a:bodyPr wrap="square" rtlCol="0">
            <a:spAutoFit/>
          </a:bodyPr>
          <a:lstStyle/>
          <a:p>
            <a:r>
              <a:rPr lang="en-US" sz="3200" b="1" dirty="0" smtClean="0"/>
              <a:t>Let’s Move! is run by </a:t>
            </a:r>
            <a:r>
              <a:rPr lang="en-US" sz="3200" b="1" dirty="0" err="1" smtClean="0"/>
              <a:t>Abbie</a:t>
            </a:r>
            <a:r>
              <a:rPr lang="en-US" sz="3200" b="1" dirty="0" smtClean="0"/>
              <a:t> Mason who also runs</a:t>
            </a:r>
          </a:p>
          <a:p>
            <a:r>
              <a:rPr lang="en-US" sz="3200" b="1" dirty="0" smtClean="0"/>
              <a:t>ALANYA DANCE which can be found on Facebook.</a:t>
            </a:r>
            <a:endParaRPr lang="en-US" sz="3200" b="1" dirty="0"/>
          </a:p>
        </p:txBody>
      </p:sp>
      <p:pic>
        <p:nvPicPr>
          <p:cNvPr id="4" name="Picture 3">
            <a:extLst>
              <a:ext uri="{FF2B5EF4-FFF2-40B4-BE49-F238E27FC236}">
                <a16:creationId xmlns:a16="http://schemas.microsoft.com/office/drawing/2014/main" xmlns="" id="{F7F0B5E8-836F-43BD-B4FC-9CF6DB992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00" y="366889"/>
            <a:ext cx="2732345" cy="3062111"/>
          </a:xfrm>
          <a:prstGeom prst="rect">
            <a:avLst/>
          </a:prstGeom>
        </p:spPr>
      </p:pic>
      <p:pic>
        <p:nvPicPr>
          <p:cNvPr id="5" name="Picture 4">
            <a:extLst>
              <a:ext uri="{FF2B5EF4-FFF2-40B4-BE49-F238E27FC236}">
                <a16:creationId xmlns:a16="http://schemas.microsoft.com/office/drawing/2014/main" xmlns="" id="{B6A1EA2C-391B-4EAB-A923-E86AEC8E4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900" y="3619889"/>
            <a:ext cx="2336934" cy="2547343"/>
          </a:xfrm>
          <a:prstGeom prst="rect">
            <a:avLst/>
          </a:prstGeom>
        </p:spPr>
      </p:pic>
    </p:spTree>
    <p:extLst>
      <p:ext uri="{BB962C8B-B14F-4D97-AF65-F5344CB8AC3E}">
        <p14:creationId xmlns:p14="http://schemas.microsoft.com/office/powerpoint/2010/main" val="3861711203"/>
      </p:ext>
    </p:extLst>
  </p:cSld>
  <p:clrMapOvr>
    <a:masterClrMapping/>
  </p:clrMapOvr>
  <p:transition xmlns:p14="http://schemas.microsoft.com/office/powerpoint/2010/main" spd="slow" advClick="0" advTm="12000">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wdUpDiag">
          <a:fgClr>
            <a:schemeClr val="accent3">
              <a:lumMod val="20000"/>
              <a:lumOff val="8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866794"/>
            <a:ext cx="81886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a:t>
            </a:r>
          </a:p>
          <a:p>
            <a:pPr marL="514350" indent="-514350">
              <a:buAutoNum type="arabicPeriod"/>
            </a:pPr>
            <a:r>
              <a:rPr lang="en-US" sz="2800" b="1" dirty="0" smtClean="0"/>
              <a:t>COMMUNITY FIRST</a:t>
            </a:r>
          </a:p>
          <a:p>
            <a:pPr marL="514350" indent="-514350">
              <a:buAutoNum type="arabicPeriod"/>
            </a:pPr>
            <a:r>
              <a:rPr lang="en-US" sz="2800" b="1" dirty="0" smtClean="0"/>
              <a:t>LET’S MOVE!</a:t>
            </a:r>
          </a:p>
          <a:p>
            <a:pPr marL="514350" indent="-514350">
              <a:buAutoNum type="arabicPeriod"/>
            </a:pPr>
            <a:r>
              <a:rPr lang="en-US" sz="2800" b="1" dirty="0" smtClean="0">
                <a:solidFill>
                  <a:srgbClr val="FF0000"/>
                </a:solidFill>
              </a:rPr>
              <a:t>DORE COMMUNITY TRANSPORT – NEXT</a:t>
            </a:r>
          </a:p>
          <a:p>
            <a:pPr marL="514350" indent="-514350">
              <a:buAutoNum type="arabicPeriod"/>
            </a:pPr>
            <a:r>
              <a:rPr lang="en-US" sz="2800" b="1" dirty="0" smtClean="0"/>
              <a:t>HEALTHWATCH </a:t>
            </a:r>
            <a:r>
              <a:rPr lang="en-US" sz="2800" b="1" dirty="0"/>
              <a:t>HEREFORDSHIRE</a:t>
            </a:r>
          </a:p>
          <a:p>
            <a:pPr marL="514350" indent="-514350">
              <a:buAutoNum type="arabicPeriod"/>
            </a:pPr>
            <a:r>
              <a:rPr lang="en-US" sz="2800" b="1" dirty="0"/>
              <a:t>FRIENDS OF THE ABBEY</a:t>
            </a:r>
          </a:p>
          <a:p>
            <a:pPr marL="514350" indent="-514350">
              <a:buAutoNum type="arabicPeriod"/>
            </a:pPr>
            <a:r>
              <a:rPr lang="en-US" sz="2800" b="1" dirty="0"/>
              <a:t>HEREFORD SEARCHERS</a:t>
            </a:r>
          </a:p>
          <a:p>
            <a:pPr marL="514350" indent="-514350">
              <a:buAutoNum type="arabicPeriod"/>
            </a:pPr>
            <a:r>
              <a:rPr lang="en-US" sz="2800" b="1" dirty="0" smtClean="0"/>
              <a:t>GOLDEN VALLEY BOWLS CLUB</a:t>
            </a:r>
          </a:p>
          <a:p>
            <a:pPr marL="514350" indent="-514350">
              <a:buAutoNum type="arabicPeriod"/>
            </a:pPr>
            <a:r>
              <a:rPr lang="en-US" sz="2800" b="1" dirty="0" smtClean="0"/>
              <a:t>PETERCHURCH HUB</a:t>
            </a:r>
            <a:endParaRPr lang="en-US" sz="2800" b="1" dirty="0"/>
          </a:p>
        </p:txBody>
      </p:sp>
    </p:spTree>
    <p:extLst>
      <p:ext uri="{BB962C8B-B14F-4D97-AF65-F5344CB8AC3E}">
        <p14:creationId xmlns:p14="http://schemas.microsoft.com/office/powerpoint/2010/main" val="1480327520"/>
      </p:ext>
    </p:extLst>
  </p:cSld>
  <p:clrMapOvr>
    <a:masterClrMapping/>
  </p:clrMapOvr>
  <mc:AlternateContent xmlns:mc="http://schemas.openxmlformats.org/markup-compatibility/2006" xmlns:p14="http://schemas.microsoft.com/office/powerpoint/2010/main">
    <mc:Choice Requires="p14">
      <p:transition p14:dur="100" advClick="0" advTm="9000">
        <p:cut/>
      </p:transition>
    </mc:Choice>
    <mc:Fallback xmlns="">
      <p:transition xmlns:p14="http://schemas.microsoft.com/office/powerpoint/2010/main" advClick="0" advTm="9000">
        <p:cu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0461" y="372005"/>
            <a:ext cx="6563078" cy="755473"/>
          </a:xfrm>
        </p:spPr>
        <p:txBody>
          <a:bodyPr>
            <a:normAutofit fontScale="90000"/>
          </a:bodyPr>
          <a:lstStyle/>
          <a:p>
            <a:pPr algn="l"/>
            <a:r>
              <a:rPr lang="en-US" sz="4000" b="1" dirty="0" smtClean="0"/>
              <a:t>DORE COMMUNITY TRANSPORT</a:t>
            </a:r>
            <a:endParaRPr lang="en-US" sz="4000" b="1" dirty="0"/>
          </a:p>
        </p:txBody>
      </p:sp>
      <p:pic>
        <p:nvPicPr>
          <p:cNvPr id="5" name="Picture 4" descr="Dore CT area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100" y="2278095"/>
            <a:ext cx="4622800" cy="3999387"/>
          </a:xfrm>
          <a:prstGeom prst="rect">
            <a:avLst/>
          </a:prstGeom>
        </p:spPr>
      </p:pic>
      <p:sp>
        <p:nvSpPr>
          <p:cNvPr id="6" name="Content Placeholder 2"/>
          <p:cNvSpPr>
            <a:spLocks noGrp="1"/>
          </p:cNvSpPr>
          <p:nvPr>
            <p:ph idx="1"/>
          </p:nvPr>
        </p:nvSpPr>
        <p:spPr>
          <a:xfrm>
            <a:off x="1270000" y="1143000"/>
            <a:ext cx="6604000" cy="931863"/>
          </a:xfrm>
        </p:spPr>
        <p:txBody>
          <a:bodyPr>
            <a:normAutofit fontScale="92500" lnSpcReduction="10000"/>
          </a:bodyPr>
          <a:lstStyle/>
          <a:p>
            <a:pPr marL="0" indent="0">
              <a:buNone/>
            </a:pPr>
            <a:r>
              <a:rPr lang="en-US" b="1" dirty="0" smtClean="0"/>
              <a:t>The main Community Transport charity operating in South-West Herefordshire.</a:t>
            </a:r>
            <a:endParaRPr lang="en-US" b="1" dirty="0"/>
          </a:p>
        </p:txBody>
      </p:sp>
    </p:spTree>
    <p:extLst>
      <p:ext uri="{BB962C8B-B14F-4D97-AF65-F5344CB8AC3E}">
        <p14:creationId xmlns:p14="http://schemas.microsoft.com/office/powerpoint/2010/main" val="2497368799"/>
      </p:ext>
    </p:extLst>
  </p:cSld>
  <p:clrMapOvr>
    <a:masterClrMapping/>
  </p:clrMapOvr>
  <mc:AlternateContent xmlns:mc="http://schemas.openxmlformats.org/markup-compatibility/2006" xmlns:p14="http://schemas.microsoft.com/office/powerpoint/2010/main">
    <mc:Choice Requires="p14">
      <p:transition spd="slow" p14:dur="1500" advClick="0" advTm="8000">
        <p:split orient="vert"/>
      </p:transition>
    </mc:Choice>
    <mc:Fallback xmlns="">
      <p:transition xmlns:p14="http://schemas.microsoft.com/office/powerpoint/2010/main" spd="slow" advClick="0" advTm="8000">
        <p:split orient="ver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8422" y="105305"/>
            <a:ext cx="8229600" cy="755473"/>
          </a:xfrm>
        </p:spPr>
        <p:txBody>
          <a:bodyPr>
            <a:normAutofit/>
          </a:bodyPr>
          <a:lstStyle/>
          <a:p>
            <a:pPr algn="l"/>
            <a:r>
              <a:rPr lang="en-US" sz="2400" b="1" dirty="0" smtClean="0"/>
              <a:t>DORE COMMUNITY TRANSPORT</a:t>
            </a:r>
            <a:endParaRPr lang="en-US" sz="2400" b="1" dirty="0"/>
          </a:p>
        </p:txBody>
      </p:sp>
      <p:sp>
        <p:nvSpPr>
          <p:cNvPr id="5" name="TextBox 4"/>
          <p:cNvSpPr txBox="1"/>
          <p:nvPr/>
        </p:nvSpPr>
        <p:spPr>
          <a:xfrm>
            <a:off x="529337" y="1219200"/>
            <a:ext cx="8353569" cy="2092881"/>
          </a:xfrm>
          <a:prstGeom prst="rect">
            <a:avLst/>
          </a:prstGeom>
          <a:noFill/>
        </p:spPr>
        <p:txBody>
          <a:bodyPr wrap="none" rtlCol="0">
            <a:spAutoFit/>
          </a:bodyPr>
          <a:lstStyle/>
          <a:p>
            <a:r>
              <a:rPr lang="en-US" sz="2600" b="1" dirty="0" smtClean="0"/>
              <a:t>Dore is managed by hands-on volunteer Trustees with only</a:t>
            </a:r>
          </a:p>
          <a:p>
            <a:r>
              <a:rPr lang="en-US" sz="2600" b="1" dirty="0"/>
              <a:t>a</a:t>
            </a:r>
            <a:r>
              <a:rPr lang="en-US" sz="2600" b="1" dirty="0" smtClean="0"/>
              <a:t> very small team of administrators.</a:t>
            </a:r>
          </a:p>
          <a:p>
            <a:r>
              <a:rPr lang="en-US" sz="2600" b="1" dirty="0" smtClean="0"/>
              <a:t>Dore CT is mostly financed by its modest charges, a grant</a:t>
            </a:r>
          </a:p>
          <a:p>
            <a:r>
              <a:rPr lang="en-US" sz="2600" b="1" dirty="0"/>
              <a:t>f</a:t>
            </a:r>
            <a:r>
              <a:rPr lang="en-US" sz="2600" b="1" dirty="0" smtClean="0"/>
              <a:t>rom Local Government, donations received (Thank </a:t>
            </a:r>
            <a:r>
              <a:rPr lang="en-US" sz="2600" b="1" dirty="0"/>
              <a:t>Y</a:t>
            </a:r>
            <a:r>
              <a:rPr lang="en-US" sz="2600" b="1" dirty="0" smtClean="0"/>
              <a:t>ou!),</a:t>
            </a:r>
          </a:p>
          <a:p>
            <a:r>
              <a:rPr lang="en-US" sz="2600" b="1" dirty="0" smtClean="0"/>
              <a:t>and its occasional fund-raising events.</a:t>
            </a:r>
            <a:endParaRPr lang="en-US" sz="2600" b="1" dirty="0"/>
          </a:p>
        </p:txBody>
      </p:sp>
      <p:pic>
        <p:nvPicPr>
          <p:cNvPr id="6" name="Picture 5" descr="Whitfield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3746500"/>
            <a:ext cx="3327400" cy="2495550"/>
          </a:xfrm>
          <a:prstGeom prst="rect">
            <a:avLst/>
          </a:prstGeom>
        </p:spPr>
      </p:pic>
      <p:pic>
        <p:nvPicPr>
          <p:cNvPr id="7" name="Picture 6" descr="Peterchu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800" y="3746500"/>
            <a:ext cx="3327400" cy="2495550"/>
          </a:xfrm>
          <a:prstGeom prst="rect">
            <a:avLst/>
          </a:prstGeom>
        </p:spPr>
      </p:pic>
    </p:spTree>
    <p:extLst>
      <p:ext uri="{BB962C8B-B14F-4D97-AF65-F5344CB8AC3E}">
        <p14:creationId xmlns:p14="http://schemas.microsoft.com/office/powerpoint/2010/main" val="2653106363"/>
      </p:ext>
    </p:extLst>
  </p:cSld>
  <p:clrMapOvr>
    <a:masterClrMapping/>
  </p:clrMapOvr>
  <mc:AlternateContent xmlns:mc="http://schemas.openxmlformats.org/markup-compatibility/2006" xmlns:p14="http://schemas.microsoft.com/office/powerpoint/2010/main">
    <mc:Choice Requires="p14">
      <p:transition spd="slow" p14:dur="3400" advClick="0" advTm="11000">
        <p14:reveal/>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8422" y="105305"/>
            <a:ext cx="8229600" cy="755473"/>
          </a:xfrm>
        </p:spPr>
        <p:txBody>
          <a:bodyPr>
            <a:normAutofit/>
          </a:bodyPr>
          <a:lstStyle/>
          <a:p>
            <a:pPr algn="l"/>
            <a:r>
              <a:rPr lang="en-US" sz="2400" b="1" dirty="0" smtClean="0"/>
              <a:t>DORE COMMUNITY TRANSPORT</a:t>
            </a:r>
            <a:endParaRPr lang="en-US" sz="2400" b="1" dirty="0"/>
          </a:p>
        </p:txBody>
      </p:sp>
      <p:pic>
        <p:nvPicPr>
          <p:cNvPr id="5" name="Picture 4" descr="drivers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492" y="965200"/>
            <a:ext cx="7339017" cy="3951539"/>
          </a:xfrm>
          <a:prstGeom prst="rect">
            <a:avLst/>
          </a:prstGeom>
        </p:spPr>
      </p:pic>
      <p:sp>
        <p:nvSpPr>
          <p:cNvPr id="6" name="TextBox 5"/>
          <p:cNvSpPr txBox="1"/>
          <p:nvPr/>
        </p:nvSpPr>
        <p:spPr>
          <a:xfrm>
            <a:off x="865184" y="4953000"/>
            <a:ext cx="7642234" cy="1846659"/>
          </a:xfrm>
          <a:prstGeom prst="rect">
            <a:avLst/>
          </a:prstGeom>
          <a:noFill/>
        </p:spPr>
        <p:txBody>
          <a:bodyPr wrap="square" rtlCol="0">
            <a:spAutoFit/>
          </a:bodyPr>
          <a:lstStyle/>
          <a:p>
            <a:r>
              <a:rPr lang="en-US" sz="2400" b="1" dirty="0" smtClean="0"/>
              <a:t>Dore CT has a fantastic group of volunteer drivers. This is one of those kinds of volunteering that is really rewarding because you can see that it really makes a difference to people. If you can, why not join them?!</a:t>
            </a:r>
          </a:p>
          <a:p>
            <a:endParaRPr lang="en-US" dirty="0"/>
          </a:p>
        </p:txBody>
      </p:sp>
    </p:spTree>
    <p:extLst>
      <p:ext uri="{BB962C8B-B14F-4D97-AF65-F5344CB8AC3E}">
        <p14:creationId xmlns:p14="http://schemas.microsoft.com/office/powerpoint/2010/main" val="624600791"/>
      </p:ext>
    </p:extLst>
  </p:cSld>
  <p:clrMapOvr>
    <a:masterClrMapping/>
  </p:clrMapOvr>
  <mc:AlternateContent xmlns:mc="http://schemas.openxmlformats.org/markup-compatibility/2006" xmlns:p14="http://schemas.microsoft.com/office/powerpoint/2010/main">
    <mc:Choice Requires="p14">
      <p:transition spd="slow" p14:dur="1400" advClick="0" advTm="11000">
        <p14:ripple/>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8422" y="105305"/>
            <a:ext cx="8229600" cy="755473"/>
          </a:xfrm>
        </p:spPr>
        <p:txBody>
          <a:bodyPr>
            <a:normAutofit/>
          </a:bodyPr>
          <a:lstStyle/>
          <a:p>
            <a:pPr algn="l"/>
            <a:r>
              <a:rPr lang="en-US" sz="2400" b="1" dirty="0" smtClean="0"/>
              <a:t>DORE COMMUNITY TRANSPORT</a:t>
            </a:r>
            <a:endParaRPr lang="en-US" sz="2400" b="1" dirty="0"/>
          </a:p>
        </p:txBody>
      </p:sp>
      <p:pic>
        <p:nvPicPr>
          <p:cNvPr id="3" name="Picture 2" descr="MPV crop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7922" y="952501"/>
            <a:ext cx="4885609" cy="2451099"/>
          </a:xfrm>
          <a:prstGeom prst="rect">
            <a:avLst/>
          </a:prstGeom>
        </p:spPr>
      </p:pic>
      <p:sp>
        <p:nvSpPr>
          <p:cNvPr id="5" name="TextBox 4"/>
          <p:cNvSpPr txBox="1"/>
          <p:nvPr/>
        </p:nvSpPr>
        <p:spPr>
          <a:xfrm>
            <a:off x="358422" y="1333500"/>
            <a:ext cx="4128654" cy="2308324"/>
          </a:xfrm>
          <a:prstGeom prst="rect">
            <a:avLst/>
          </a:prstGeom>
          <a:noFill/>
        </p:spPr>
        <p:txBody>
          <a:bodyPr wrap="none" rtlCol="0">
            <a:spAutoFit/>
          </a:bodyPr>
          <a:lstStyle/>
          <a:p>
            <a:r>
              <a:rPr lang="en-US" sz="2400" b="1" dirty="0" smtClean="0"/>
              <a:t>Our team of volunteers</a:t>
            </a:r>
          </a:p>
          <a:p>
            <a:r>
              <a:rPr lang="en-US" sz="2400" b="1" dirty="0"/>
              <a:t>i</a:t>
            </a:r>
            <a:r>
              <a:rPr lang="en-US" sz="2400" b="1" dirty="0" smtClean="0"/>
              <a:t>s growing – but so is</a:t>
            </a:r>
          </a:p>
          <a:p>
            <a:r>
              <a:rPr lang="en-US" sz="2400" b="1" dirty="0" smtClean="0"/>
              <a:t>the demand for our</a:t>
            </a:r>
          </a:p>
          <a:p>
            <a:r>
              <a:rPr lang="en-US" sz="2400" b="1" dirty="0" smtClean="0"/>
              <a:t>services. That demand</a:t>
            </a:r>
          </a:p>
          <a:p>
            <a:r>
              <a:rPr lang="en-US" sz="2400" b="1" dirty="0" smtClean="0"/>
              <a:t>Is likely to grow further</a:t>
            </a:r>
          </a:p>
          <a:p>
            <a:r>
              <a:rPr lang="en-US" sz="2400" b="1" dirty="0"/>
              <a:t>a</a:t>
            </a:r>
            <a:r>
              <a:rPr lang="en-US" sz="2400" b="1" dirty="0" smtClean="0"/>
              <a:t>s more people </a:t>
            </a:r>
            <a:r>
              <a:rPr lang="en-US" sz="2400" b="1" dirty="0" err="1" smtClean="0"/>
              <a:t>realise</a:t>
            </a:r>
            <a:r>
              <a:rPr lang="en-US" sz="2400" b="1" dirty="0" smtClean="0"/>
              <a:t> that we</a:t>
            </a:r>
          </a:p>
        </p:txBody>
      </p:sp>
      <p:sp>
        <p:nvSpPr>
          <p:cNvPr id="6" name="TextBox 5"/>
          <p:cNvSpPr txBox="1"/>
          <p:nvPr/>
        </p:nvSpPr>
        <p:spPr>
          <a:xfrm>
            <a:off x="358422" y="3477567"/>
            <a:ext cx="8415735" cy="1200328"/>
          </a:xfrm>
          <a:prstGeom prst="rect">
            <a:avLst/>
          </a:prstGeom>
          <a:noFill/>
        </p:spPr>
        <p:txBody>
          <a:bodyPr wrap="none" rtlCol="0">
            <a:spAutoFit/>
          </a:bodyPr>
          <a:lstStyle/>
          <a:p>
            <a:r>
              <a:rPr lang="en-US" sz="2400" b="1" dirty="0"/>
              <a:t>a</a:t>
            </a:r>
            <a:r>
              <a:rPr lang="en-US" sz="2400" b="1" dirty="0" smtClean="0"/>
              <a:t>re not here just to take people to hospital appointments.</a:t>
            </a:r>
          </a:p>
          <a:p>
            <a:r>
              <a:rPr lang="en-US" sz="2400" b="1" dirty="0" smtClean="0"/>
              <a:t>We carry individuals and groups, old and young, for one-off trips</a:t>
            </a:r>
          </a:p>
          <a:p>
            <a:r>
              <a:rPr lang="en-US" sz="2400" b="1" dirty="0" smtClean="0"/>
              <a:t>or regular journeys, to all sorts of destinations.</a:t>
            </a:r>
            <a:endParaRPr lang="en-US" sz="2400" b="1" dirty="0"/>
          </a:p>
        </p:txBody>
      </p:sp>
      <p:sp>
        <p:nvSpPr>
          <p:cNvPr id="7" name="TextBox 6"/>
          <p:cNvSpPr txBox="1"/>
          <p:nvPr/>
        </p:nvSpPr>
        <p:spPr>
          <a:xfrm>
            <a:off x="3238500" y="4720290"/>
            <a:ext cx="5592697" cy="1846659"/>
          </a:xfrm>
          <a:prstGeom prst="rect">
            <a:avLst/>
          </a:prstGeom>
          <a:noFill/>
        </p:spPr>
        <p:txBody>
          <a:bodyPr wrap="none" rtlCol="0">
            <a:spAutoFit/>
          </a:bodyPr>
          <a:lstStyle/>
          <a:p>
            <a:r>
              <a:rPr lang="en-US" sz="2400" b="1" dirty="0" smtClean="0"/>
              <a:t>Volunteers who want to drive our</a:t>
            </a:r>
          </a:p>
          <a:p>
            <a:r>
              <a:rPr lang="en-US" sz="2400" b="1" dirty="0" smtClean="0"/>
              <a:t>multi-person wheelchair-carrying vehicles</a:t>
            </a:r>
          </a:p>
          <a:p>
            <a:r>
              <a:rPr lang="en-US" sz="2400" b="1" dirty="0" smtClean="0"/>
              <a:t>receive training to do so. Many volunteers</a:t>
            </a:r>
          </a:p>
          <a:p>
            <a:r>
              <a:rPr lang="en-US" sz="2400" b="1" dirty="0" smtClean="0"/>
              <a:t>drive their own cars (and are reimbursed).</a:t>
            </a:r>
            <a:endParaRPr lang="en-US" sz="2400" b="1" dirty="0"/>
          </a:p>
          <a:p>
            <a:endParaRPr lang="en-US" dirty="0"/>
          </a:p>
        </p:txBody>
      </p:sp>
    </p:spTree>
    <p:extLst>
      <p:ext uri="{BB962C8B-B14F-4D97-AF65-F5344CB8AC3E}">
        <p14:creationId xmlns:p14="http://schemas.microsoft.com/office/powerpoint/2010/main" val="687213380"/>
      </p:ext>
    </p:extLst>
  </p:cSld>
  <p:clrMapOvr>
    <a:masterClrMapping/>
  </p:clrMapOvr>
  <mc:AlternateContent xmlns:mc="http://schemas.openxmlformats.org/markup-compatibility/2006" xmlns:p14="http://schemas.microsoft.com/office/powerpoint/2010/main">
    <mc:Choice Requires="p14">
      <p:transition spd="slow" p14:dur="1500" advClick="0" advTm="13000">
        <p:split orient="vert"/>
      </p:transition>
    </mc:Choice>
    <mc:Fallback xmlns="">
      <p:transition xmlns:p14="http://schemas.microsoft.com/office/powerpoint/2010/main" spd="slow" advClick="0" advTm="13000">
        <p:split orient="ver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4322" y="676805"/>
            <a:ext cx="8125178" cy="2129895"/>
          </a:xfrm>
        </p:spPr>
        <p:txBody>
          <a:bodyPr>
            <a:normAutofit/>
          </a:bodyPr>
          <a:lstStyle/>
          <a:p>
            <a:pPr algn="l"/>
            <a:r>
              <a:rPr lang="en-US" sz="2600" b="1" dirty="0" smtClean="0"/>
              <a:t>To find out more about</a:t>
            </a:r>
            <a:br>
              <a:rPr lang="en-US" sz="2600" b="1" dirty="0" smtClean="0"/>
            </a:br>
            <a:r>
              <a:rPr lang="en-US" sz="2800" b="1" dirty="0" smtClean="0"/>
              <a:t>DORE COMMUNITY TRANSPORT</a:t>
            </a:r>
            <a:br>
              <a:rPr lang="en-US" sz="2800" b="1" dirty="0" smtClean="0"/>
            </a:br>
            <a:r>
              <a:rPr lang="en-US" sz="2600" b="1" dirty="0" smtClean="0"/>
              <a:t>call 0845-2020-144   </a:t>
            </a:r>
            <a:r>
              <a:rPr lang="en-US" sz="2200" b="1" dirty="0" smtClean="0"/>
              <a:t>(Monday to Friday; 9 am to 12 noon)</a:t>
            </a:r>
            <a:br>
              <a:rPr lang="en-US" sz="2200" b="1" dirty="0" smtClean="0"/>
            </a:br>
            <a:r>
              <a:rPr lang="en-US" sz="2600" b="1" dirty="0" smtClean="0"/>
              <a:t>or visit our web site at</a:t>
            </a:r>
            <a:br>
              <a:rPr lang="en-US" sz="2600" b="1" dirty="0" smtClean="0"/>
            </a:br>
            <a:r>
              <a:rPr lang="en-US" sz="2600" b="1" dirty="0" err="1" smtClean="0"/>
              <a:t>www.DoreCommunityTransport.org.uk</a:t>
            </a:r>
            <a:endParaRPr lang="en-US" sz="2600" b="1" dirty="0"/>
          </a:p>
        </p:txBody>
      </p:sp>
      <p:pic>
        <p:nvPicPr>
          <p:cNvPr id="2" name="Picture 1" descr="Dore CT 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0" y="3086100"/>
            <a:ext cx="4927600" cy="3274043"/>
          </a:xfrm>
          <a:prstGeom prst="rect">
            <a:avLst/>
          </a:prstGeom>
        </p:spPr>
      </p:pic>
    </p:spTree>
    <p:extLst>
      <p:ext uri="{BB962C8B-B14F-4D97-AF65-F5344CB8AC3E}">
        <p14:creationId xmlns:p14="http://schemas.microsoft.com/office/powerpoint/2010/main" val="687213380"/>
      </p:ext>
    </p:extLst>
  </p:cSld>
  <p:clrMapOvr>
    <a:masterClrMapping/>
  </p:clrMapOvr>
  <p:transition xmlns:p14="http://schemas.microsoft.com/office/powerpoint/2010/main" spd="slow" advClick="0" advTm="14000">
    <p:pull/>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755316"/>
            <a:ext cx="81886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a:t>
            </a:r>
          </a:p>
          <a:p>
            <a:pPr marL="514350" indent="-514350">
              <a:buAutoNum type="arabicPeriod"/>
            </a:pPr>
            <a:r>
              <a:rPr lang="en-US" sz="2800" b="1" dirty="0" smtClean="0"/>
              <a:t>COMMUNITY FIRST</a:t>
            </a:r>
          </a:p>
          <a:p>
            <a:pPr marL="514350" indent="-514350">
              <a:buAutoNum type="arabicPeriod"/>
            </a:pPr>
            <a:r>
              <a:rPr lang="en-US" sz="2800" b="1" dirty="0" smtClean="0"/>
              <a:t>LET’S MOVE!</a:t>
            </a:r>
          </a:p>
          <a:p>
            <a:pPr marL="514350" indent="-514350">
              <a:buAutoNum type="arabicPeriod"/>
            </a:pPr>
            <a:r>
              <a:rPr lang="en-US" sz="2800" b="1" dirty="0" smtClean="0"/>
              <a:t>DORE COMMUNITY TRANSPORT</a:t>
            </a:r>
          </a:p>
          <a:p>
            <a:pPr marL="514350" indent="-514350">
              <a:buAutoNum type="arabicPeriod"/>
            </a:pPr>
            <a:r>
              <a:rPr lang="en-US" sz="2800" b="1" dirty="0" smtClean="0">
                <a:solidFill>
                  <a:srgbClr val="FF0000"/>
                </a:solidFill>
              </a:rPr>
              <a:t>HEALTHWATCH HEREFORDSHIRE - NEXT</a:t>
            </a:r>
            <a:endParaRPr lang="en-US" sz="2800" b="1" dirty="0">
              <a:solidFill>
                <a:srgbClr val="FF0000"/>
              </a:solidFill>
            </a:endParaRPr>
          </a:p>
          <a:p>
            <a:pPr marL="514350" indent="-514350">
              <a:buAutoNum type="arabicPeriod"/>
            </a:pPr>
            <a:r>
              <a:rPr lang="en-US" sz="2800" b="1" dirty="0"/>
              <a:t>FRIENDS OF THE ABBEY</a:t>
            </a:r>
          </a:p>
          <a:p>
            <a:pPr marL="514350" indent="-514350">
              <a:buAutoNum type="arabicPeriod"/>
            </a:pPr>
            <a:r>
              <a:rPr lang="en-US" sz="2800" b="1" dirty="0"/>
              <a:t>HEREFORD SEARCHERS</a:t>
            </a:r>
          </a:p>
          <a:p>
            <a:pPr marL="514350" indent="-514350">
              <a:buAutoNum type="arabicPeriod"/>
            </a:pPr>
            <a:r>
              <a:rPr lang="en-US" sz="2800" b="1" dirty="0" smtClean="0"/>
              <a:t>GOLDEN VALLEY BOWLS CLUB</a:t>
            </a:r>
          </a:p>
          <a:p>
            <a:pPr marL="514350" indent="-514350">
              <a:buAutoNum type="arabicPeriod"/>
            </a:pPr>
            <a:r>
              <a:rPr lang="en-US" sz="2800" b="1" dirty="0" smtClean="0"/>
              <a:t>PETERCHURCH HUB</a:t>
            </a:r>
            <a:endParaRPr lang="en-US" sz="2800" b="1" dirty="0"/>
          </a:p>
        </p:txBody>
      </p:sp>
    </p:spTree>
    <p:extLst>
      <p:ext uri="{BB962C8B-B14F-4D97-AF65-F5344CB8AC3E}">
        <p14:creationId xmlns:p14="http://schemas.microsoft.com/office/powerpoint/2010/main" val="2478131299"/>
      </p:ext>
    </p:extLst>
  </p:cSld>
  <p:clrMapOvr>
    <a:masterClrMapping/>
  </p:clrMapOvr>
  <mc:AlternateContent xmlns:mc="http://schemas.openxmlformats.org/markup-compatibility/2006" xmlns:p14="http://schemas.microsoft.com/office/powerpoint/2010/main">
    <mc:Choice Requires="p14">
      <p:transition spd="slow" p14:dur="2500" advClick="0" advTm="9000">
        <p:checker/>
      </p:transition>
    </mc:Choice>
    <mc:Fallback xmlns="">
      <p:transition xmlns:p14="http://schemas.microsoft.com/office/powerpoint/2010/main" spd="slow" advClick="0" advTm="9000">
        <p:checker/>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vid M in waistcoat on Ladies Night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
        <p:nvSpPr>
          <p:cNvPr id="2" name="Title 1"/>
          <p:cNvSpPr>
            <a:spLocks noGrp="1"/>
          </p:cNvSpPr>
          <p:nvPr>
            <p:ph type="title"/>
          </p:nvPr>
        </p:nvSpPr>
        <p:spPr/>
        <p:txBody>
          <a:bodyPr/>
          <a:lstStyle/>
          <a:p>
            <a:r>
              <a:rPr lang="en-US" dirty="0" smtClean="0"/>
              <a:t>GOLDEN VALLEY PROBUS CLUB</a:t>
            </a:r>
            <a:endParaRPr lang="en-US" dirty="0"/>
          </a:p>
        </p:txBody>
      </p:sp>
      <p:sp>
        <p:nvSpPr>
          <p:cNvPr id="3" name="Content Placeholder 2"/>
          <p:cNvSpPr>
            <a:spLocks noGrp="1"/>
          </p:cNvSpPr>
          <p:nvPr>
            <p:ph idx="1"/>
          </p:nvPr>
        </p:nvSpPr>
        <p:spPr>
          <a:xfrm>
            <a:off x="114300" y="1600200"/>
            <a:ext cx="9029700" cy="4737100"/>
          </a:xfrm>
        </p:spPr>
        <p:txBody>
          <a:bodyPr>
            <a:normAutofit lnSpcReduction="10000"/>
          </a:bodyPr>
          <a:lstStyle/>
          <a:p>
            <a:pPr marL="0" indent="0">
              <a:buNone/>
            </a:pPr>
            <a:r>
              <a:rPr lang="en-US" sz="2800" b="1" dirty="0" smtClean="0"/>
              <a:t>A club for retired and semi-retired ‘Professional and Business Men’ (loosely defined).</a:t>
            </a:r>
          </a:p>
          <a:p>
            <a:pPr marL="0" indent="0">
              <a:buNone/>
            </a:pPr>
            <a:r>
              <a:rPr lang="en-US" sz="2800" b="1" dirty="0" smtClean="0"/>
              <a:t>One of the least formal </a:t>
            </a:r>
            <a:r>
              <a:rPr lang="en-US" sz="2800" b="1" u="sng" dirty="0" smtClean="0"/>
              <a:t>and</a:t>
            </a:r>
            <a:r>
              <a:rPr lang="en-US" sz="2800" b="1" dirty="0" smtClean="0"/>
              <a:t> one of the most active Probus Clubs in the country.</a:t>
            </a:r>
          </a:p>
          <a:p>
            <a:pPr marL="0" indent="0">
              <a:buNone/>
            </a:pPr>
            <a:endParaRPr lang="en-US" sz="2800" b="1" dirty="0" smtClean="0"/>
          </a:p>
          <a:p>
            <a:pPr marL="0" indent="0">
              <a:buNone/>
            </a:pPr>
            <a:r>
              <a:rPr lang="en-US" sz="2800" b="1" dirty="0"/>
              <a:t>Always at least 2 things happening every </a:t>
            </a:r>
            <a:r>
              <a:rPr lang="en-US" sz="2800" b="1" dirty="0" smtClean="0"/>
              <a:t>month.</a:t>
            </a:r>
            <a:endParaRPr lang="en-US" sz="1400" b="1" dirty="0"/>
          </a:p>
          <a:p>
            <a:pPr marL="0" indent="0">
              <a:buNone/>
            </a:pPr>
            <a:endParaRPr lang="en-US" sz="2800" b="1" dirty="0"/>
          </a:p>
          <a:p>
            <a:pPr marL="0" indent="0">
              <a:buNone/>
            </a:pPr>
            <a:r>
              <a:rPr lang="en-US" sz="2800" b="1" dirty="0" smtClean="0"/>
              <a:t>11 Monthly Meetings + Christmas Lunch</a:t>
            </a:r>
            <a:r>
              <a:rPr lang="en-US" sz="2800" b="1" dirty="0"/>
              <a:t> </a:t>
            </a:r>
            <a:r>
              <a:rPr lang="en-US" sz="2800" b="1" dirty="0" smtClean="0"/>
              <a:t>for Members only.</a:t>
            </a:r>
          </a:p>
          <a:p>
            <a:pPr marL="0" indent="0">
              <a:buNone/>
            </a:pPr>
            <a:endParaRPr lang="en-US" sz="1400" b="1" dirty="0" smtClean="0"/>
          </a:p>
          <a:p>
            <a:pPr marL="0" indent="0">
              <a:buNone/>
            </a:pPr>
            <a:r>
              <a:rPr lang="en-US" sz="2800" b="1" dirty="0" smtClean="0"/>
              <a:t>16 to 18 other events each year with Partners &amp; Friends.</a:t>
            </a:r>
            <a:endParaRPr lang="en-US" dirty="0" smtClean="0"/>
          </a:p>
          <a:p>
            <a:pPr marL="0" indent="0">
              <a:buNone/>
            </a:pPr>
            <a:endParaRPr lang="en-US" dirty="0"/>
          </a:p>
        </p:txBody>
      </p:sp>
    </p:spTree>
    <p:extLst>
      <p:ext uri="{BB962C8B-B14F-4D97-AF65-F5344CB8AC3E}">
        <p14:creationId xmlns:p14="http://schemas.microsoft.com/office/powerpoint/2010/main" val="320973235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WH - Presentation 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1688056"/>
      </p:ext>
    </p:extLst>
  </p:cSld>
  <p:clrMapOvr>
    <a:masterClrMapping/>
  </p:clrMapOvr>
  <p:transition xmlns:p14="http://schemas.microsoft.com/office/powerpoint/2010/main" spd="slow" advClick="0" advTm="18000">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768016"/>
            <a:ext cx="82267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a:t>
            </a:r>
          </a:p>
          <a:p>
            <a:pPr marL="514350" indent="-514350">
              <a:buAutoNum type="arabicPeriod"/>
            </a:pPr>
            <a:r>
              <a:rPr lang="en-US" sz="2800" b="1" dirty="0" smtClean="0"/>
              <a:t>COMMUNITY FIRST</a:t>
            </a:r>
          </a:p>
          <a:p>
            <a:pPr marL="514350" indent="-514350">
              <a:buAutoNum type="arabicPeriod"/>
            </a:pPr>
            <a:r>
              <a:rPr lang="en-US" sz="2800" b="1" dirty="0" smtClean="0"/>
              <a:t>LET’S MOVE!</a:t>
            </a:r>
          </a:p>
          <a:p>
            <a:pPr marL="514350" indent="-514350">
              <a:buAutoNum type="arabicPeriod"/>
            </a:pPr>
            <a:r>
              <a:rPr lang="en-US" sz="2800" b="1" dirty="0" smtClean="0"/>
              <a:t>DORE COMMUNITY TRANSPORT</a:t>
            </a:r>
          </a:p>
          <a:p>
            <a:pPr marL="514350" indent="-514350">
              <a:buAutoNum type="arabicPeriod"/>
            </a:pPr>
            <a:r>
              <a:rPr lang="en-US" sz="2800" b="1" dirty="0"/>
              <a:t>HEALTHWATCH </a:t>
            </a:r>
            <a:r>
              <a:rPr lang="en-US" sz="2800" b="1" dirty="0" smtClean="0"/>
              <a:t>HEREFORDSHIRE</a:t>
            </a:r>
          </a:p>
          <a:p>
            <a:pPr marL="514350" indent="-514350">
              <a:buAutoNum type="arabicPeriod"/>
            </a:pPr>
            <a:r>
              <a:rPr lang="en-US" sz="2800" b="1" dirty="0" smtClean="0">
                <a:solidFill>
                  <a:srgbClr val="FF0000"/>
                </a:solidFill>
              </a:rPr>
              <a:t>FRIENDS </a:t>
            </a:r>
            <a:r>
              <a:rPr lang="en-US" sz="2800" b="1" dirty="0">
                <a:solidFill>
                  <a:srgbClr val="FF0000"/>
                </a:solidFill>
              </a:rPr>
              <a:t>OF THE </a:t>
            </a:r>
            <a:r>
              <a:rPr lang="en-US" sz="2800" b="1" dirty="0" smtClean="0">
                <a:solidFill>
                  <a:srgbClr val="FF0000"/>
                </a:solidFill>
              </a:rPr>
              <a:t>ABBEY - NEXT</a:t>
            </a:r>
            <a:endParaRPr lang="en-US" sz="2800" b="1" dirty="0">
              <a:solidFill>
                <a:srgbClr val="FF0000"/>
              </a:solidFill>
            </a:endParaRPr>
          </a:p>
          <a:p>
            <a:pPr marL="514350" indent="-514350">
              <a:buAutoNum type="arabicPeriod"/>
            </a:pPr>
            <a:r>
              <a:rPr lang="en-US" sz="2800" b="1" dirty="0"/>
              <a:t>HEREFORD SEARCHERS</a:t>
            </a:r>
          </a:p>
          <a:p>
            <a:pPr marL="514350" indent="-514350">
              <a:buAutoNum type="arabicPeriod"/>
            </a:pPr>
            <a:r>
              <a:rPr lang="en-US" sz="2800" b="1" dirty="0" smtClean="0"/>
              <a:t>GOLDEN VALLEY BOWLS CLUB</a:t>
            </a:r>
          </a:p>
          <a:p>
            <a:pPr marL="514350" indent="-514350">
              <a:buAutoNum type="arabicPeriod"/>
            </a:pPr>
            <a:r>
              <a:rPr lang="en-US" sz="2800" b="1" dirty="0" smtClean="0"/>
              <a:t>PETERCHURCH HUB</a:t>
            </a:r>
          </a:p>
        </p:txBody>
      </p:sp>
    </p:spTree>
    <p:extLst>
      <p:ext uri="{BB962C8B-B14F-4D97-AF65-F5344CB8AC3E}">
        <p14:creationId xmlns:p14="http://schemas.microsoft.com/office/powerpoint/2010/main" val="588656672"/>
      </p:ext>
    </p:extLst>
  </p:cSld>
  <p:clrMapOvr>
    <a:masterClrMapping/>
  </p:clrMapOvr>
  <mc:AlternateContent xmlns:mc="http://schemas.openxmlformats.org/markup-compatibility/2006" xmlns:p14="http://schemas.microsoft.com/office/powerpoint/2010/main">
    <mc:Choice Requires="p14">
      <p:transition spd="slow" p14:dur="2500" advClick="0" advTm="9000">
        <p:checker/>
      </p:transition>
    </mc:Choice>
    <mc:Fallback xmlns="">
      <p:transition xmlns:p14="http://schemas.microsoft.com/office/powerpoint/2010/main" spd="slow" advClick="0" advTm="9000">
        <p:checker/>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72722" y="232305"/>
            <a:ext cx="8229600" cy="755473"/>
          </a:xfrm>
        </p:spPr>
        <p:txBody>
          <a:bodyPr>
            <a:noAutofit/>
          </a:bodyPr>
          <a:lstStyle/>
          <a:p>
            <a:r>
              <a:rPr lang="en-US" sz="3600" b="1" dirty="0" smtClean="0"/>
              <a:t>FRIENDS OF DORE ABBEY</a:t>
            </a:r>
            <a:endParaRPr lang="en-US" sz="3600" b="1" dirty="0"/>
          </a:p>
        </p:txBody>
      </p:sp>
      <p:pic>
        <p:nvPicPr>
          <p:cNvPr id="2" name="Picture 1" descr="doreabb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67" y="1235075"/>
            <a:ext cx="4347633" cy="3260725"/>
          </a:xfrm>
          <a:prstGeom prst="rect">
            <a:avLst/>
          </a:prstGeom>
        </p:spPr>
      </p:pic>
      <p:sp>
        <p:nvSpPr>
          <p:cNvPr id="3" name="TextBox 2"/>
          <p:cNvSpPr txBox="1"/>
          <p:nvPr/>
        </p:nvSpPr>
        <p:spPr>
          <a:xfrm>
            <a:off x="5308600" y="1714500"/>
            <a:ext cx="3198311" cy="769441"/>
          </a:xfrm>
          <a:prstGeom prst="rect">
            <a:avLst/>
          </a:prstGeom>
          <a:noFill/>
        </p:spPr>
        <p:txBody>
          <a:bodyPr wrap="none" rtlCol="0">
            <a:spAutoFit/>
          </a:bodyPr>
          <a:lstStyle/>
          <a:p>
            <a:r>
              <a:rPr lang="en-US" sz="4400" b="1" dirty="0" smtClean="0"/>
              <a:t>DORE ABBEY</a:t>
            </a:r>
            <a:endParaRPr lang="en-US" sz="4400" b="1" dirty="0"/>
          </a:p>
        </p:txBody>
      </p:sp>
      <p:pic>
        <p:nvPicPr>
          <p:cNvPr id="5" name="Picture 4" descr="sig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300" y="2816746"/>
            <a:ext cx="3662541" cy="3180307"/>
          </a:xfrm>
          <a:prstGeom prst="rect">
            <a:avLst/>
          </a:prstGeom>
        </p:spPr>
      </p:pic>
      <p:sp>
        <p:nvSpPr>
          <p:cNvPr id="6" name="TextBox 5"/>
          <p:cNvSpPr txBox="1"/>
          <p:nvPr/>
        </p:nvSpPr>
        <p:spPr>
          <a:xfrm>
            <a:off x="542396" y="4635500"/>
            <a:ext cx="4059111" cy="2215991"/>
          </a:xfrm>
          <a:prstGeom prst="rect">
            <a:avLst/>
          </a:prstGeom>
          <a:noFill/>
        </p:spPr>
        <p:txBody>
          <a:bodyPr wrap="none" rtlCol="0">
            <a:spAutoFit/>
          </a:bodyPr>
          <a:lstStyle/>
          <a:p>
            <a:r>
              <a:rPr lang="en-US" sz="3000" b="1" dirty="0" smtClean="0"/>
              <a:t>A PLACE OF WORSHIP</a:t>
            </a:r>
          </a:p>
          <a:p>
            <a:r>
              <a:rPr lang="en-US" sz="3000" b="1" dirty="0" smtClean="0"/>
              <a:t>A VENUE FOR THE ARTS,</a:t>
            </a:r>
          </a:p>
          <a:p>
            <a:r>
              <a:rPr lang="en-US" sz="3000" b="1" dirty="0"/>
              <a:t> </a:t>
            </a:r>
            <a:r>
              <a:rPr lang="en-US" sz="3000" b="1" dirty="0" smtClean="0"/>
              <a:t>    CRAFTS &amp; MUSIC</a:t>
            </a:r>
          </a:p>
          <a:p>
            <a:r>
              <a:rPr lang="en-US" sz="3000" b="1" dirty="0" smtClean="0"/>
              <a:t>A NATIONAL TREASURE</a:t>
            </a:r>
          </a:p>
          <a:p>
            <a:endParaRPr lang="en-US" dirty="0"/>
          </a:p>
        </p:txBody>
      </p:sp>
    </p:spTree>
    <p:extLst>
      <p:ext uri="{BB962C8B-B14F-4D97-AF65-F5344CB8AC3E}">
        <p14:creationId xmlns:p14="http://schemas.microsoft.com/office/powerpoint/2010/main" val="3564612329"/>
      </p:ext>
    </p:extLst>
  </p:cSld>
  <p:clrMapOvr>
    <a:masterClrMapping/>
  </p:clrMapOvr>
  <p:transition xmlns:p14="http://schemas.microsoft.com/office/powerpoint/2010/main" spd="slow" advClick="0" advTm="10000">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58422" y="105305"/>
            <a:ext cx="8229600" cy="755473"/>
          </a:xfrm>
        </p:spPr>
        <p:txBody>
          <a:bodyPr>
            <a:normAutofit/>
          </a:bodyPr>
          <a:lstStyle/>
          <a:p>
            <a:pPr algn="l"/>
            <a:r>
              <a:rPr lang="en-US" sz="2400" b="1" dirty="0" smtClean="0"/>
              <a:t>FRIENDS OF DORE ABBEY</a:t>
            </a:r>
            <a:endParaRPr lang="en-US" sz="2400" b="1" dirty="0"/>
          </a:p>
        </p:txBody>
      </p:sp>
      <p:sp>
        <p:nvSpPr>
          <p:cNvPr id="7" name="TextBox 6"/>
          <p:cNvSpPr txBox="1"/>
          <p:nvPr/>
        </p:nvSpPr>
        <p:spPr>
          <a:xfrm>
            <a:off x="358422" y="1092200"/>
            <a:ext cx="5321702" cy="1138773"/>
          </a:xfrm>
          <a:prstGeom prst="rect">
            <a:avLst/>
          </a:prstGeom>
          <a:noFill/>
        </p:spPr>
        <p:txBody>
          <a:bodyPr wrap="none" rtlCol="0">
            <a:spAutoFit/>
          </a:bodyPr>
          <a:lstStyle/>
          <a:p>
            <a:r>
              <a:rPr lang="en-US" sz="3400" b="1" dirty="0" smtClean="0"/>
              <a:t>A MODERN PARISH CHURCH</a:t>
            </a:r>
          </a:p>
          <a:p>
            <a:r>
              <a:rPr lang="en-US" sz="3400" b="1" dirty="0" smtClean="0"/>
              <a:t>AN ANCIENT BUILDING</a:t>
            </a:r>
            <a:endParaRPr lang="en-US" sz="3400" b="1" dirty="0"/>
          </a:p>
        </p:txBody>
      </p:sp>
      <p:pic>
        <p:nvPicPr>
          <p:cNvPr id="8" name="Picture 7" descr="abbey collage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141" y="2438400"/>
            <a:ext cx="5550981" cy="4127500"/>
          </a:xfrm>
          <a:prstGeom prst="rect">
            <a:avLst/>
          </a:prstGeom>
        </p:spPr>
      </p:pic>
    </p:spTree>
    <p:extLst>
      <p:ext uri="{BB962C8B-B14F-4D97-AF65-F5344CB8AC3E}">
        <p14:creationId xmlns:p14="http://schemas.microsoft.com/office/powerpoint/2010/main" val="834310530"/>
      </p:ext>
    </p:extLst>
  </p:cSld>
  <p:clrMapOvr>
    <a:masterClrMapping/>
  </p:clrMapOvr>
  <p:transition xmlns:p14="http://schemas.microsoft.com/office/powerpoint/2010/main" spd="slow" advClick="0" advTm="8000">
    <p:push di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58422" y="105305"/>
            <a:ext cx="8229600" cy="755473"/>
          </a:xfrm>
        </p:spPr>
        <p:txBody>
          <a:bodyPr>
            <a:normAutofit/>
          </a:bodyPr>
          <a:lstStyle/>
          <a:p>
            <a:pPr algn="l"/>
            <a:r>
              <a:rPr lang="en-US" sz="2400" b="1" dirty="0" smtClean="0"/>
              <a:t>FRIENDS OF DORE ABBEY</a:t>
            </a:r>
            <a:endParaRPr lang="en-US" sz="2400" b="1" dirty="0"/>
          </a:p>
        </p:txBody>
      </p:sp>
      <p:sp>
        <p:nvSpPr>
          <p:cNvPr id="2" name="TextBox 1"/>
          <p:cNvSpPr txBox="1"/>
          <p:nvPr/>
        </p:nvSpPr>
        <p:spPr>
          <a:xfrm>
            <a:off x="358422" y="1219200"/>
            <a:ext cx="5653185" cy="1200329"/>
          </a:xfrm>
          <a:prstGeom prst="rect">
            <a:avLst/>
          </a:prstGeom>
          <a:noFill/>
        </p:spPr>
        <p:txBody>
          <a:bodyPr wrap="none" rtlCol="0">
            <a:spAutoFit/>
          </a:bodyPr>
          <a:lstStyle/>
          <a:p>
            <a:r>
              <a:rPr lang="en-US" sz="3600" b="1" dirty="0" smtClean="0"/>
              <a:t>A PLACE WITH MEMORIES</a:t>
            </a:r>
          </a:p>
          <a:p>
            <a:r>
              <a:rPr lang="en-US" sz="3600" b="1" dirty="0"/>
              <a:t> </a:t>
            </a:r>
            <a:r>
              <a:rPr lang="en-US" sz="3600" b="1" dirty="0" smtClean="0"/>
              <a:t>      A PLACE FOR MEMORIES</a:t>
            </a:r>
            <a:endParaRPr lang="en-US" sz="3600" b="1" dirty="0"/>
          </a:p>
        </p:txBody>
      </p:sp>
      <p:pic>
        <p:nvPicPr>
          <p:cNvPr id="5" name="Picture 4" descr="Abbey Facebook 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70200"/>
            <a:ext cx="9144000" cy="3461339"/>
          </a:xfrm>
          <a:prstGeom prst="rect">
            <a:avLst/>
          </a:prstGeom>
        </p:spPr>
      </p:pic>
    </p:spTree>
    <p:extLst>
      <p:ext uri="{BB962C8B-B14F-4D97-AF65-F5344CB8AC3E}">
        <p14:creationId xmlns:p14="http://schemas.microsoft.com/office/powerpoint/2010/main" val="3565639787"/>
      </p:ext>
    </p:extLst>
  </p:cSld>
  <p:clrMapOvr>
    <a:masterClrMapping/>
  </p:clrMapOvr>
  <p:transition xmlns:p14="http://schemas.microsoft.com/office/powerpoint/2010/main" spd="slow" advClick="0" advTm="9000">
    <p:push di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58422" y="105305"/>
            <a:ext cx="4124678" cy="755473"/>
          </a:xfrm>
        </p:spPr>
        <p:txBody>
          <a:bodyPr>
            <a:normAutofit/>
          </a:bodyPr>
          <a:lstStyle/>
          <a:p>
            <a:pPr algn="l"/>
            <a:r>
              <a:rPr lang="en-US" sz="2400" b="1" dirty="0" smtClean="0"/>
              <a:t>FRIENDS OF DORE ABBEY</a:t>
            </a:r>
            <a:endParaRPr lang="en-US" sz="2400" b="1" dirty="0"/>
          </a:p>
        </p:txBody>
      </p:sp>
      <p:pic>
        <p:nvPicPr>
          <p:cNvPr id="3" name="Picture 2" descr="Abbey web 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0" y="2590800"/>
            <a:ext cx="4864100" cy="3612958"/>
          </a:xfrm>
          <a:prstGeom prst="rect">
            <a:avLst/>
          </a:prstGeom>
        </p:spPr>
      </p:pic>
      <p:sp>
        <p:nvSpPr>
          <p:cNvPr id="6" name="TextBox 5"/>
          <p:cNvSpPr txBox="1"/>
          <p:nvPr/>
        </p:nvSpPr>
        <p:spPr>
          <a:xfrm>
            <a:off x="498122" y="1168400"/>
            <a:ext cx="8376612" cy="1077218"/>
          </a:xfrm>
          <a:prstGeom prst="rect">
            <a:avLst/>
          </a:prstGeom>
          <a:noFill/>
        </p:spPr>
        <p:txBody>
          <a:bodyPr wrap="none" rtlCol="0">
            <a:spAutoFit/>
          </a:bodyPr>
          <a:lstStyle/>
          <a:p>
            <a:r>
              <a:rPr lang="en-US" sz="3200" dirty="0" smtClean="0"/>
              <a:t>Information on Dore Abbey’s services &amp; activities</a:t>
            </a:r>
          </a:p>
          <a:p>
            <a:r>
              <a:rPr lang="en-US" sz="3200" dirty="0" smtClean="0"/>
              <a:t>can be found at </a:t>
            </a:r>
            <a:r>
              <a:rPr lang="en-US" sz="3200" dirty="0" err="1" smtClean="0"/>
              <a:t>www.DoreAbbey.org.uk</a:t>
            </a:r>
            <a:endParaRPr lang="en-US" sz="3200" dirty="0"/>
          </a:p>
        </p:txBody>
      </p:sp>
    </p:spTree>
    <p:extLst>
      <p:ext uri="{BB962C8B-B14F-4D97-AF65-F5344CB8AC3E}">
        <p14:creationId xmlns:p14="http://schemas.microsoft.com/office/powerpoint/2010/main" val="740105932"/>
      </p:ext>
    </p:extLst>
  </p:cSld>
  <p:clrMapOvr>
    <a:masterClrMapping/>
  </p:clrMapOvr>
  <mc:AlternateContent xmlns:mc="http://schemas.openxmlformats.org/markup-compatibility/2006" xmlns:p14="http://schemas.microsoft.com/office/powerpoint/2010/main">
    <mc:Choice Requires="p14">
      <p:transition spd="slow" p14:dur="1500" advClick="0" advTm="12000">
        <p:split orient="vert"/>
      </p:transition>
    </mc:Choice>
    <mc:Fallback xmlns="">
      <p:transition xmlns:p14="http://schemas.microsoft.com/office/powerpoint/2010/main" spd="slow" advClick="0" advTm="12000">
        <p:split orient="vert"/>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768016"/>
            <a:ext cx="83537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a:t>
            </a:r>
          </a:p>
          <a:p>
            <a:pPr marL="514350" indent="-514350">
              <a:buAutoNum type="arabicPeriod"/>
            </a:pPr>
            <a:r>
              <a:rPr lang="en-US" sz="2800" b="1" dirty="0" smtClean="0"/>
              <a:t>COMMUNITY FIRST</a:t>
            </a:r>
          </a:p>
          <a:p>
            <a:pPr marL="514350" indent="-514350">
              <a:buAutoNum type="arabicPeriod"/>
            </a:pPr>
            <a:r>
              <a:rPr lang="en-US" sz="2800" b="1" dirty="0" smtClean="0"/>
              <a:t>LET’S MOVE!</a:t>
            </a:r>
          </a:p>
          <a:p>
            <a:pPr marL="514350" indent="-514350">
              <a:buAutoNum type="arabicPeriod"/>
            </a:pPr>
            <a:r>
              <a:rPr lang="en-US" sz="2800" b="1" dirty="0" smtClean="0"/>
              <a:t>DORE COMMUNITY TRANSPORT</a:t>
            </a:r>
          </a:p>
          <a:p>
            <a:pPr marL="514350" indent="-514350">
              <a:buAutoNum type="arabicPeriod"/>
            </a:pPr>
            <a:r>
              <a:rPr lang="en-US" sz="2800" b="1" dirty="0"/>
              <a:t>HEALTHWATCH </a:t>
            </a:r>
            <a:r>
              <a:rPr lang="en-US" sz="2800" b="1" dirty="0" smtClean="0"/>
              <a:t>HEREFORDSHIRE</a:t>
            </a:r>
          </a:p>
          <a:p>
            <a:pPr marL="514350" indent="-514350">
              <a:buAutoNum type="arabicPeriod"/>
            </a:pPr>
            <a:r>
              <a:rPr lang="en-US" sz="2800" b="1" dirty="0" smtClean="0"/>
              <a:t>FRIENDS </a:t>
            </a:r>
            <a:r>
              <a:rPr lang="en-US" sz="2800" b="1" dirty="0"/>
              <a:t>OF THE </a:t>
            </a:r>
            <a:r>
              <a:rPr lang="en-US" sz="2800" b="1" dirty="0" smtClean="0"/>
              <a:t>ABBEY</a:t>
            </a:r>
            <a:endParaRPr lang="en-US" sz="2800" b="1" dirty="0"/>
          </a:p>
          <a:p>
            <a:pPr marL="514350" indent="-514350">
              <a:buAutoNum type="arabicPeriod"/>
            </a:pPr>
            <a:r>
              <a:rPr lang="en-US" sz="2800" b="1" dirty="0">
                <a:solidFill>
                  <a:srgbClr val="FF0000"/>
                </a:solidFill>
              </a:rPr>
              <a:t>HEREFORD </a:t>
            </a:r>
            <a:r>
              <a:rPr lang="en-US" sz="2800" b="1" dirty="0" smtClean="0">
                <a:solidFill>
                  <a:srgbClr val="FF0000"/>
                </a:solidFill>
              </a:rPr>
              <a:t>SEARCHERS - NEXT</a:t>
            </a:r>
            <a:endParaRPr lang="en-US" sz="2800" b="1" dirty="0">
              <a:solidFill>
                <a:srgbClr val="FF0000"/>
              </a:solidFill>
            </a:endParaRPr>
          </a:p>
          <a:p>
            <a:pPr marL="514350" indent="-514350">
              <a:buAutoNum type="arabicPeriod"/>
            </a:pPr>
            <a:r>
              <a:rPr lang="en-US" sz="2800" b="1" dirty="0" smtClean="0"/>
              <a:t>GOLDEN VALLEY BOWLS CLUB</a:t>
            </a:r>
          </a:p>
          <a:p>
            <a:pPr marL="514350" indent="-514350">
              <a:buAutoNum type="arabicPeriod"/>
            </a:pPr>
            <a:r>
              <a:rPr lang="en-US" sz="2800" b="1" dirty="0" smtClean="0"/>
              <a:t>PETERCHURCH HUB</a:t>
            </a:r>
          </a:p>
        </p:txBody>
      </p:sp>
    </p:spTree>
    <p:extLst>
      <p:ext uri="{BB962C8B-B14F-4D97-AF65-F5344CB8AC3E}">
        <p14:creationId xmlns:p14="http://schemas.microsoft.com/office/powerpoint/2010/main" val="241786001"/>
      </p:ext>
    </p:extLst>
  </p:cSld>
  <p:clrMapOvr>
    <a:masterClrMapping/>
  </p:clrMapOvr>
  <mc:AlternateContent xmlns:mc="http://schemas.openxmlformats.org/markup-compatibility/2006" xmlns:p14="http://schemas.microsoft.com/office/powerpoint/2010/main">
    <mc:Choice Requires="p14">
      <p:transition spd="slow" p14:dur="1200" advClick="0" advTm="9000">
        <p14:flip dir="r"/>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lstStyle/>
          <a:p>
            <a:r>
              <a:rPr lang="en-US" b="1" dirty="0" smtClean="0"/>
              <a:t>HEREFORD SEARCHERS</a:t>
            </a:r>
            <a:endParaRPr lang="en-US" b="1" dirty="0"/>
          </a:p>
        </p:txBody>
      </p:sp>
      <p:sp>
        <p:nvSpPr>
          <p:cNvPr id="4" name="TextBox 3"/>
          <p:cNvSpPr txBox="1"/>
          <p:nvPr/>
        </p:nvSpPr>
        <p:spPr>
          <a:xfrm>
            <a:off x="207473" y="2445434"/>
            <a:ext cx="8727858" cy="1292662"/>
          </a:xfrm>
          <a:prstGeom prst="rect">
            <a:avLst/>
          </a:prstGeom>
          <a:noFill/>
        </p:spPr>
        <p:txBody>
          <a:bodyPr wrap="none" rtlCol="0">
            <a:spAutoFit/>
          </a:bodyPr>
          <a:lstStyle/>
          <a:p>
            <a:pPr algn="ctr"/>
            <a:r>
              <a:rPr lang="en-US" sz="2600" b="1" dirty="0" smtClean="0"/>
              <a:t>Hereford Searchers are a friendly metal detecting club</a:t>
            </a:r>
          </a:p>
          <a:p>
            <a:pPr algn="ctr"/>
            <a:r>
              <a:rPr lang="en-US" sz="2600" b="1" dirty="0"/>
              <a:t>w</a:t>
            </a:r>
            <a:r>
              <a:rPr lang="en-US" sz="2600" b="1" dirty="0" smtClean="0"/>
              <a:t>ho search local farms and record their finds for posterity.</a:t>
            </a:r>
          </a:p>
          <a:p>
            <a:pPr algn="ctr"/>
            <a:r>
              <a:rPr lang="en-US" sz="2600" b="1" dirty="0" smtClean="0"/>
              <a:t>The club raises money for charity through its detecting rallies.</a:t>
            </a:r>
            <a:endParaRPr lang="en-US" sz="2600" b="1" dirty="0"/>
          </a:p>
        </p:txBody>
      </p:sp>
      <p:pic>
        <p:nvPicPr>
          <p:cNvPr id="5" name="Picture 4" descr="P10004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00" y="4695823"/>
            <a:ext cx="2387599" cy="1790699"/>
          </a:xfrm>
          <a:prstGeom prst="rect">
            <a:avLst/>
          </a:prstGeom>
        </p:spPr>
      </p:pic>
      <p:pic>
        <p:nvPicPr>
          <p:cNvPr id="6" name="Picture 5" descr="P10005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4695824"/>
            <a:ext cx="2387599" cy="1790699"/>
          </a:xfrm>
          <a:prstGeom prst="rect">
            <a:avLst/>
          </a:prstGeom>
        </p:spPr>
      </p:pic>
      <p:pic>
        <p:nvPicPr>
          <p:cNvPr id="7" name="Picture 6" descr="P100052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700" y="4695824"/>
            <a:ext cx="2421467" cy="1816100"/>
          </a:xfrm>
          <a:prstGeom prst="rect">
            <a:avLst/>
          </a:prstGeom>
        </p:spPr>
      </p:pic>
    </p:spTree>
    <p:extLst>
      <p:ext uri="{BB962C8B-B14F-4D97-AF65-F5344CB8AC3E}">
        <p14:creationId xmlns:p14="http://schemas.microsoft.com/office/powerpoint/2010/main" val="1158802023"/>
      </p:ext>
    </p:extLst>
  </p:cSld>
  <p:clrMapOvr>
    <a:masterClrMapping/>
  </p:clrMapOvr>
  <p:transition xmlns:p14="http://schemas.microsoft.com/office/powerpoint/2010/main" spd="slow" advClick="0" advTm="10000">
    <p:wip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58422" y="105305"/>
            <a:ext cx="4124678" cy="755473"/>
          </a:xfrm>
        </p:spPr>
        <p:txBody>
          <a:bodyPr>
            <a:normAutofit/>
          </a:bodyPr>
          <a:lstStyle/>
          <a:p>
            <a:pPr algn="l"/>
            <a:r>
              <a:rPr lang="en-US" sz="2400" b="1" dirty="0" smtClean="0"/>
              <a:t>HEREFORD SEARCHERS</a:t>
            </a:r>
            <a:endParaRPr lang="en-US" sz="2400" b="1" dirty="0"/>
          </a:p>
        </p:txBody>
      </p:sp>
      <p:pic>
        <p:nvPicPr>
          <p:cNvPr id="5" name="Picture 4" descr="Alice Foliots' seal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22" y="1333500"/>
            <a:ext cx="2562578" cy="1921934"/>
          </a:xfrm>
          <a:prstGeom prst="rect">
            <a:avLst/>
          </a:prstGeom>
        </p:spPr>
      </p:pic>
      <p:pic>
        <p:nvPicPr>
          <p:cNvPr id="7" name="Picture 6" descr="Dark Age brooch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713" y="2167467"/>
            <a:ext cx="2562579" cy="1921934"/>
          </a:xfrm>
          <a:prstGeom prst="rect">
            <a:avLst/>
          </a:prstGeom>
        </p:spPr>
      </p:pic>
      <p:pic>
        <p:nvPicPr>
          <p:cNvPr id="8" name="Picture 7" descr="Fibula (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22" y="3606800"/>
            <a:ext cx="2741790" cy="2056342"/>
          </a:xfrm>
          <a:prstGeom prst="rect">
            <a:avLst/>
          </a:prstGeom>
        </p:spPr>
      </p:pic>
      <p:pic>
        <p:nvPicPr>
          <p:cNvPr id="9" name="Picture 8" descr="flint arrowhe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6266" y="5289550"/>
            <a:ext cx="1608667" cy="1206500"/>
          </a:xfrm>
          <a:prstGeom prst="rect">
            <a:avLst/>
          </a:prstGeom>
        </p:spPr>
      </p:pic>
      <p:pic>
        <p:nvPicPr>
          <p:cNvPr id="10" name="Picture 9" descr="med harness pendant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6100" y="4552950"/>
            <a:ext cx="1457325" cy="1943100"/>
          </a:xfrm>
          <a:prstGeom prst="rect">
            <a:avLst/>
          </a:prstGeom>
        </p:spPr>
      </p:pic>
      <p:pic>
        <p:nvPicPr>
          <p:cNvPr id="11" name="Picture 10" descr="Saxon Mount p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3900" y="4266142"/>
            <a:ext cx="2116667" cy="1587500"/>
          </a:xfrm>
          <a:prstGeom prst="rect">
            <a:avLst/>
          </a:prstGeom>
        </p:spPr>
      </p:pic>
      <p:pic>
        <p:nvPicPr>
          <p:cNvPr id="12" name="Picture 11" descr="Alice Foliots' seal (5)b.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9636" y="1333500"/>
            <a:ext cx="1935948" cy="1921934"/>
          </a:xfrm>
          <a:prstGeom prst="rect">
            <a:avLst/>
          </a:prstGeom>
        </p:spPr>
      </p:pic>
      <p:sp>
        <p:nvSpPr>
          <p:cNvPr id="13" name="TextBox 12"/>
          <p:cNvSpPr txBox="1"/>
          <p:nvPr/>
        </p:nvSpPr>
        <p:spPr>
          <a:xfrm>
            <a:off x="4787900" y="918001"/>
            <a:ext cx="2873653" cy="830997"/>
          </a:xfrm>
          <a:prstGeom prst="rect">
            <a:avLst/>
          </a:prstGeom>
          <a:noFill/>
        </p:spPr>
        <p:txBody>
          <a:bodyPr wrap="none" rtlCol="0">
            <a:spAutoFit/>
          </a:bodyPr>
          <a:lstStyle/>
          <a:p>
            <a:r>
              <a:rPr lang="en-US" sz="2400" b="1" dirty="0" smtClean="0"/>
              <a:t>Lovely but small.</a:t>
            </a:r>
          </a:p>
          <a:p>
            <a:r>
              <a:rPr lang="en-US" sz="2400" b="1" dirty="0" smtClean="0"/>
              <a:t>        Not easy to find!</a:t>
            </a:r>
            <a:endParaRPr lang="en-US" sz="2400" b="1" dirty="0"/>
          </a:p>
        </p:txBody>
      </p:sp>
    </p:spTree>
    <p:extLst>
      <p:ext uri="{BB962C8B-B14F-4D97-AF65-F5344CB8AC3E}">
        <p14:creationId xmlns:p14="http://schemas.microsoft.com/office/powerpoint/2010/main" val="960421528"/>
      </p:ext>
    </p:extLst>
  </p:cSld>
  <p:clrMapOvr>
    <a:masterClrMapping/>
  </p:clrMapOvr>
  <p:transition xmlns:p14="http://schemas.microsoft.com/office/powerpoint/2010/main" spd="slow" advClick="0" advTm="11000">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Picture 3" descr="Hereford Searchers 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2463800"/>
            <a:ext cx="6554620" cy="3778804"/>
          </a:xfrm>
          <a:prstGeom prst="rect">
            <a:avLst/>
          </a:prstGeom>
        </p:spPr>
      </p:pic>
      <p:sp>
        <p:nvSpPr>
          <p:cNvPr id="5" name="TextBox 4"/>
          <p:cNvSpPr txBox="1"/>
          <p:nvPr/>
        </p:nvSpPr>
        <p:spPr>
          <a:xfrm>
            <a:off x="647700" y="1028700"/>
            <a:ext cx="8149787" cy="1077218"/>
          </a:xfrm>
          <a:prstGeom prst="rect">
            <a:avLst/>
          </a:prstGeom>
          <a:noFill/>
        </p:spPr>
        <p:txBody>
          <a:bodyPr wrap="none" rtlCol="0">
            <a:spAutoFit/>
          </a:bodyPr>
          <a:lstStyle/>
          <a:p>
            <a:r>
              <a:rPr lang="en-US" sz="3200" b="1" dirty="0" smtClean="0"/>
              <a:t>To find out more about HEREFORD SEARCHERS</a:t>
            </a:r>
          </a:p>
          <a:p>
            <a:pPr algn="ctr"/>
            <a:r>
              <a:rPr lang="en-US" sz="3200" b="1" dirty="0" smtClean="0"/>
              <a:t>visit </a:t>
            </a:r>
            <a:r>
              <a:rPr lang="en-US" sz="3200" b="1" dirty="0" err="1" smtClean="0"/>
              <a:t>www.herefordsearchers.co.uk</a:t>
            </a:r>
            <a:endParaRPr lang="en-US" sz="3200" b="1" dirty="0"/>
          </a:p>
        </p:txBody>
      </p:sp>
    </p:spTree>
    <p:extLst>
      <p:ext uri="{BB962C8B-B14F-4D97-AF65-F5344CB8AC3E}">
        <p14:creationId xmlns:p14="http://schemas.microsoft.com/office/powerpoint/2010/main" val="3891885054"/>
      </p:ext>
    </p:extLst>
  </p:cSld>
  <p:clrMapOvr>
    <a:masterClrMapping/>
  </p:clrMapOvr>
  <mc:AlternateContent xmlns:mc="http://schemas.openxmlformats.org/markup-compatibility/2006" xmlns:p14="http://schemas.microsoft.com/office/powerpoint/2010/main">
    <mc:Choice Requires="p14">
      <p:transition spd="slow" p14:dur="1500" advClick="0" advTm="12000">
        <p:split orient="vert"/>
      </p:transition>
    </mc:Choice>
    <mc:Fallback xmlns="">
      <p:transition xmlns:p14="http://schemas.microsoft.com/office/powerpoint/2010/main" spd="slow" advClick="0" advTm="12000">
        <p:split orient="ver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1" y="274638"/>
            <a:ext cx="8229600" cy="485682"/>
          </a:xfrm>
        </p:spPr>
        <p:txBody>
          <a:bodyPr>
            <a:normAutofit/>
          </a:bodyPr>
          <a:lstStyle/>
          <a:p>
            <a:pPr algn="l"/>
            <a:r>
              <a:rPr lang="en-US" sz="2000" b="1" dirty="0" smtClean="0"/>
              <a:t>GOLDEN VALLEY PROBUS CLUB</a:t>
            </a:r>
            <a:endParaRPr lang="en-US" sz="2000" b="1" dirty="0"/>
          </a:p>
        </p:txBody>
      </p:sp>
      <p:sp>
        <p:nvSpPr>
          <p:cNvPr id="3" name="Content Placeholder 2"/>
          <p:cNvSpPr>
            <a:spLocks noGrp="1"/>
          </p:cNvSpPr>
          <p:nvPr>
            <p:ph idx="1"/>
          </p:nvPr>
        </p:nvSpPr>
        <p:spPr>
          <a:xfrm>
            <a:off x="336242" y="1071361"/>
            <a:ext cx="8624746" cy="1803685"/>
          </a:xfrm>
        </p:spPr>
        <p:txBody>
          <a:bodyPr>
            <a:normAutofit/>
          </a:bodyPr>
          <a:lstStyle/>
          <a:p>
            <a:pPr marL="0" indent="0">
              <a:buNone/>
            </a:pPr>
            <a:r>
              <a:rPr lang="en-US" sz="2600" b="1" dirty="0" smtClean="0"/>
              <a:t>11 Monthly Meetings with talks that are varied &amp; interesting</a:t>
            </a:r>
          </a:p>
          <a:p>
            <a:pPr marL="0" indent="0">
              <a:buNone/>
            </a:pPr>
            <a:r>
              <a:rPr lang="en-US" sz="1600" dirty="0" smtClean="0"/>
              <a:t>Talks in 2017</a:t>
            </a:r>
            <a:r>
              <a:rPr lang="en-US" sz="1600" dirty="0"/>
              <a:t>: 'Rowland Vaughan (who drowned the meadows)', 'Harness Racing', 'Rally Driving', 'Knee Replacement', 'Scot's Expedition to Antarctica', 'A cruise along the coast of Norway', 'Pre-history of The Black Mountains', 'Crossing the Isthmus by wet and dry canal', 'The </a:t>
            </a:r>
            <a:r>
              <a:rPr lang="en-US" sz="1600" dirty="0" err="1"/>
              <a:t>Brecon</a:t>
            </a:r>
            <a:r>
              <a:rPr lang="en-US" sz="1600" dirty="0"/>
              <a:t> Beacons National Park', 'Dr. Henry Graves Bull (a polymath in Victorian Hereford)' and 'Supporting Health &amp; Well Being outside of normal NHS </a:t>
            </a:r>
            <a:r>
              <a:rPr lang="en-US" sz="1600" dirty="0" smtClean="0"/>
              <a:t>procedures’.</a:t>
            </a:r>
            <a:endParaRPr lang="en-US" sz="1600" dirty="0"/>
          </a:p>
        </p:txBody>
      </p:sp>
      <p:pic>
        <p:nvPicPr>
          <p:cNvPr id="4" name="Picture 3" descr="7-8-16-Harness-rac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42" y="2875047"/>
            <a:ext cx="3143293" cy="2081322"/>
          </a:xfrm>
          <a:prstGeom prst="rect">
            <a:avLst/>
          </a:prstGeom>
        </p:spPr>
      </p:pic>
      <p:sp>
        <p:nvSpPr>
          <p:cNvPr id="5" name="Content Placeholder 2"/>
          <p:cNvSpPr txBox="1">
            <a:spLocks/>
          </p:cNvSpPr>
          <p:nvPr/>
        </p:nvSpPr>
        <p:spPr>
          <a:xfrm>
            <a:off x="3677887" y="2875046"/>
            <a:ext cx="3430928" cy="32034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Talks in 2018: 'Heart Start (first aid after a heart attack)', 'Kosovo in 1999 (Real News)', 'Eight stringed instruments: Celtic harp, hammered dulcimer, tenor guitar, bouzouki, Appalachian mountain dulcimer, mandolin, tenor ukulele, and a </a:t>
            </a:r>
            <a:r>
              <a:rPr lang="en-US" sz="1600" dirty="0" err="1" smtClean="0"/>
              <a:t>koto</a:t>
            </a:r>
            <a:r>
              <a:rPr lang="en-US" sz="1600" dirty="0" smtClean="0"/>
              <a:t>-</a:t>
            </a:r>
            <a:r>
              <a:rPr lang="en-US" sz="1600" dirty="0" err="1" smtClean="0"/>
              <a:t>tampura</a:t>
            </a:r>
            <a:r>
              <a:rPr lang="en-US" sz="1600" dirty="0" smtClean="0"/>
              <a:t>-monochord hybrid', 'Bolivia', 'Electronics in Space', 'The Ten Pound Tourists who worked their way around Australia', 'Using my computer', 'Global strategic trends', 'A (Church of England) Priest in Portugal’, 'A Life of Crime (experiences as an 'at the scene' police officer)’ &amp; ??.</a:t>
            </a:r>
            <a:endParaRPr lang="en-US" sz="1600" dirty="0"/>
          </a:p>
        </p:txBody>
      </p:sp>
      <p:pic>
        <p:nvPicPr>
          <p:cNvPr id="6" name="Picture 5" descr="henry graves b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468" y="2875048"/>
            <a:ext cx="1476375" cy="1963652"/>
          </a:xfrm>
          <a:prstGeom prst="rect">
            <a:avLst/>
          </a:prstGeom>
        </p:spPr>
      </p:pic>
      <p:pic>
        <p:nvPicPr>
          <p:cNvPr id="7" name="Picture 6" descr="Heart st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3505" y="5214330"/>
            <a:ext cx="1057015" cy="1373583"/>
          </a:xfrm>
          <a:prstGeom prst="rect">
            <a:avLst/>
          </a:prstGeom>
        </p:spPr>
      </p:pic>
      <p:pic>
        <p:nvPicPr>
          <p:cNvPr id="9" name="Picture 8" descr="Screen Shot 2018-11-08 at 16.38.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470" y="5081003"/>
            <a:ext cx="2438682" cy="1506910"/>
          </a:xfrm>
          <a:prstGeom prst="rect">
            <a:avLst/>
          </a:prstGeom>
        </p:spPr>
      </p:pic>
    </p:spTree>
    <p:extLst>
      <p:ext uri="{BB962C8B-B14F-4D97-AF65-F5344CB8AC3E}">
        <p14:creationId xmlns:p14="http://schemas.microsoft.com/office/powerpoint/2010/main" val="507860391"/>
      </p:ext>
    </p:extLst>
  </p:cSld>
  <p:clrMapOvr>
    <a:masterClrMapping/>
  </p:clrMapOvr>
  <mc:AlternateContent xmlns:mc="http://schemas.openxmlformats.org/markup-compatibility/2006" xmlns:p14="http://schemas.microsoft.com/office/powerpoint/2010/main">
    <mc:Choice Requires="p14">
      <p:transition spd="slow" p14:dur="1200" advClick="0" advTm="12000">
        <p:dissolve/>
      </p:transition>
    </mc:Choice>
    <mc:Fallback xmlns="">
      <p:transition xmlns:p14="http://schemas.microsoft.com/office/powerpoint/2010/main" spd="slow" advClick="0" advTm="12000">
        <p:dissolv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768016"/>
            <a:ext cx="83537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a:t>
            </a:r>
          </a:p>
          <a:p>
            <a:pPr marL="514350" indent="-514350">
              <a:buAutoNum type="arabicPeriod"/>
            </a:pPr>
            <a:r>
              <a:rPr lang="en-US" sz="2800" b="1" dirty="0" smtClean="0"/>
              <a:t>COMMUNITY FIRST</a:t>
            </a:r>
          </a:p>
          <a:p>
            <a:pPr marL="514350" indent="-514350">
              <a:buAutoNum type="arabicPeriod"/>
            </a:pPr>
            <a:r>
              <a:rPr lang="en-US" sz="2800" b="1" dirty="0" smtClean="0"/>
              <a:t>LET’S MOVE!</a:t>
            </a:r>
          </a:p>
          <a:p>
            <a:pPr marL="514350" indent="-514350">
              <a:buAutoNum type="arabicPeriod"/>
            </a:pPr>
            <a:r>
              <a:rPr lang="en-US" sz="2800" b="1" dirty="0" smtClean="0"/>
              <a:t>DORE COMMUNITY TRANSPORT</a:t>
            </a:r>
          </a:p>
          <a:p>
            <a:pPr marL="514350" indent="-514350">
              <a:buAutoNum type="arabicPeriod"/>
            </a:pPr>
            <a:r>
              <a:rPr lang="en-US" sz="2800" b="1" dirty="0"/>
              <a:t>HEALTHWATCH </a:t>
            </a:r>
            <a:r>
              <a:rPr lang="en-US" sz="2800" b="1" dirty="0" smtClean="0"/>
              <a:t>HEREFORDSHIRE</a:t>
            </a:r>
          </a:p>
          <a:p>
            <a:pPr marL="514350" indent="-514350">
              <a:buAutoNum type="arabicPeriod"/>
            </a:pPr>
            <a:r>
              <a:rPr lang="en-US" sz="2800" b="1" dirty="0" smtClean="0"/>
              <a:t>FRIENDS </a:t>
            </a:r>
            <a:r>
              <a:rPr lang="en-US" sz="2800" b="1" dirty="0"/>
              <a:t>OF THE </a:t>
            </a:r>
            <a:r>
              <a:rPr lang="en-US" sz="2800" b="1" dirty="0" smtClean="0"/>
              <a:t>ABBEY</a:t>
            </a:r>
            <a:endParaRPr lang="en-US" sz="2800" b="1" dirty="0"/>
          </a:p>
          <a:p>
            <a:pPr marL="514350" indent="-514350">
              <a:buFontTx/>
              <a:buAutoNum type="arabicPeriod"/>
            </a:pPr>
            <a:r>
              <a:rPr lang="en-US" sz="2800" b="1" dirty="0"/>
              <a:t>HEREFORD </a:t>
            </a:r>
            <a:r>
              <a:rPr lang="en-US" sz="2800" b="1" dirty="0" smtClean="0"/>
              <a:t>SEARCHERS </a:t>
            </a:r>
          </a:p>
          <a:p>
            <a:pPr marL="514350" indent="-514350">
              <a:buFontTx/>
              <a:buAutoNum type="arabicPeriod"/>
            </a:pPr>
            <a:r>
              <a:rPr lang="en-US" sz="2800" b="1" dirty="0" smtClean="0">
                <a:solidFill>
                  <a:srgbClr val="FF0000"/>
                </a:solidFill>
              </a:rPr>
              <a:t>GOLDEN VALLEY </a:t>
            </a:r>
            <a:r>
              <a:rPr lang="en-US" sz="2800" b="1" dirty="0">
                <a:solidFill>
                  <a:srgbClr val="FF0000"/>
                </a:solidFill>
              </a:rPr>
              <a:t>BOWLS CLUB </a:t>
            </a:r>
            <a:r>
              <a:rPr lang="en-US" sz="2800" b="1" dirty="0" smtClean="0">
                <a:solidFill>
                  <a:srgbClr val="FF0000"/>
                </a:solidFill>
              </a:rPr>
              <a:t>– NEXT</a:t>
            </a:r>
          </a:p>
          <a:p>
            <a:pPr marL="514350" indent="-514350">
              <a:buFontTx/>
              <a:buAutoNum type="arabicPeriod"/>
            </a:pPr>
            <a:r>
              <a:rPr lang="en-US" sz="2800" b="1" dirty="0" smtClean="0"/>
              <a:t>PETERCHURCH HUB</a:t>
            </a:r>
            <a:endParaRPr lang="en-US" sz="2800" b="1" dirty="0"/>
          </a:p>
        </p:txBody>
      </p:sp>
    </p:spTree>
    <p:extLst>
      <p:ext uri="{BB962C8B-B14F-4D97-AF65-F5344CB8AC3E}">
        <p14:creationId xmlns:p14="http://schemas.microsoft.com/office/powerpoint/2010/main" val="3021658982"/>
      </p:ext>
    </p:extLst>
  </p:cSld>
  <p:clrMapOvr>
    <a:masterClrMapping/>
  </p:clrMapOvr>
  <mc:AlternateContent xmlns:mc="http://schemas.openxmlformats.org/markup-compatibility/2006" xmlns:p14="http://schemas.microsoft.com/office/powerpoint/2010/main">
    <mc:Choice Requires="p14">
      <p:transition spd="slow" p14:dur="2500" advClick="0" advTm="9000">
        <p:checker/>
      </p:transition>
    </mc:Choice>
    <mc:Fallback xmlns="">
      <p:transition xmlns:p14="http://schemas.microsoft.com/office/powerpoint/2010/main" spd="slow" advClick="0" advTm="9000">
        <p:checker/>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0" y="592138"/>
            <a:ext cx="6438900" cy="2011362"/>
          </a:xfrm>
        </p:spPr>
        <p:txBody>
          <a:bodyPr>
            <a:normAutofit fontScale="90000"/>
          </a:bodyPr>
          <a:lstStyle/>
          <a:p>
            <a:pPr algn="l"/>
            <a:r>
              <a:rPr lang="en-US" b="1" dirty="0" smtClean="0"/>
              <a:t>GOLDEN VALLEY</a:t>
            </a:r>
            <a:br>
              <a:rPr lang="en-US" b="1" dirty="0" smtClean="0"/>
            </a:br>
            <a:r>
              <a:rPr lang="en-US" b="1" dirty="0" smtClean="0"/>
              <a:t>            SHORT MAT</a:t>
            </a:r>
            <a:br>
              <a:rPr lang="en-US" b="1" dirty="0" smtClean="0"/>
            </a:br>
            <a:r>
              <a:rPr lang="en-US" b="1" dirty="0" smtClean="0"/>
              <a:t>                        BOWLS CLUB</a:t>
            </a:r>
            <a:endParaRPr lang="en-US" b="1" dirty="0"/>
          </a:p>
        </p:txBody>
      </p:sp>
      <p:pic>
        <p:nvPicPr>
          <p:cNvPr id="4" name="Picture 3" descr="Bowls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2832100"/>
            <a:ext cx="4878333" cy="3543299"/>
          </a:xfrm>
          <a:prstGeom prst="rect">
            <a:avLst/>
          </a:prstGeom>
        </p:spPr>
      </p:pic>
    </p:spTree>
    <p:extLst>
      <p:ext uri="{BB962C8B-B14F-4D97-AF65-F5344CB8AC3E}">
        <p14:creationId xmlns:p14="http://schemas.microsoft.com/office/powerpoint/2010/main" val="1847482116"/>
      </p:ext>
    </p:extLst>
  </p:cSld>
  <p:clrMapOvr>
    <a:masterClrMapping/>
  </p:clrMapOvr>
  <p:transition xmlns:p14="http://schemas.microsoft.com/office/powerpoint/2010/main" spd="slow" advClick="0" advTm="8000">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58422" y="105305"/>
            <a:ext cx="4124678" cy="755473"/>
          </a:xfrm>
        </p:spPr>
        <p:txBody>
          <a:bodyPr>
            <a:normAutofit/>
          </a:bodyPr>
          <a:lstStyle/>
          <a:p>
            <a:pPr algn="l"/>
            <a:r>
              <a:rPr lang="en-US" sz="2400" b="1" dirty="0" smtClean="0"/>
              <a:t>GOLDEN VALLEY BOWLS CLUB</a:t>
            </a:r>
            <a:endParaRPr lang="en-US" sz="2400" b="1" dirty="0"/>
          </a:p>
        </p:txBody>
      </p:sp>
      <p:pic>
        <p:nvPicPr>
          <p:cNvPr id="7" name="Picture 6" descr="Bowls compos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050" y="1104900"/>
            <a:ext cx="6800850" cy="5440680"/>
          </a:xfrm>
          <a:prstGeom prst="rect">
            <a:avLst/>
          </a:prstGeom>
        </p:spPr>
      </p:pic>
    </p:spTree>
    <p:extLst>
      <p:ext uri="{BB962C8B-B14F-4D97-AF65-F5344CB8AC3E}">
        <p14:creationId xmlns:p14="http://schemas.microsoft.com/office/powerpoint/2010/main" val="208324425"/>
      </p:ext>
    </p:extLst>
  </p:cSld>
  <p:clrMapOvr>
    <a:masterClrMapping/>
  </p:clrMapOvr>
  <p:transition xmlns:p14="http://schemas.microsoft.com/office/powerpoint/2010/main" spd="slow" advClick="0" advTm="8000">
    <p:push dir="u"/>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9574" y="1193800"/>
            <a:ext cx="7207297" cy="3600986"/>
          </a:xfrm>
          <a:prstGeom prst="rect">
            <a:avLst/>
          </a:prstGeom>
          <a:noFill/>
        </p:spPr>
        <p:txBody>
          <a:bodyPr wrap="none" rtlCol="0">
            <a:spAutoFit/>
          </a:bodyPr>
          <a:lstStyle/>
          <a:p>
            <a:pPr algn="ctr"/>
            <a:r>
              <a:rPr lang="en-US" sz="4400" b="1" dirty="0" smtClean="0"/>
              <a:t>GOLDEN VALLEY BOWLS CLUB</a:t>
            </a:r>
          </a:p>
          <a:p>
            <a:endParaRPr lang="en-US" sz="2800" b="1" dirty="0"/>
          </a:p>
          <a:p>
            <a:endParaRPr lang="en-US" sz="2800" b="1" dirty="0" smtClean="0"/>
          </a:p>
          <a:p>
            <a:r>
              <a:rPr lang="en-US" sz="3200" b="1" dirty="0" smtClean="0"/>
              <a:t>Every Monday  10.30am-12.30pm</a:t>
            </a:r>
          </a:p>
          <a:p>
            <a:r>
              <a:rPr lang="en-US" sz="3200" b="1" dirty="0" smtClean="0"/>
              <a:t>Every Tuesday  7.00pm-9.00pm</a:t>
            </a:r>
          </a:p>
          <a:p>
            <a:r>
              <a:rPr lang="en-US" sz="3200" b="1" dirty="0"/>
              <a:t>a</a:t>
            </a:r>
            <a:r>
              <a:rPr lang="en-US" sz="3200" b="1" dirty="0" smtClean="0"/>
              <a:t>t</a:t>
            </a:r>
          </a:p>
          <a:p>
            <a:r>
              <a:rPr lang="en-US" sz="3200" b="1" dirty="0" err="1" smtClean="0"/>
              <a:t>Ewyas</a:t>
            </a:r>
            <a:r>
              <a:rPr lang="en-US" sz="3200" b="1" dirty="0" smtClean="0"/>
              <a:t> Harold Memorial Hall</a:t>
            </a:r>
            <a:endParaRPr lang="en-US" sz="3200" b="1" dirty="0"/>
          </a:p>
        </p:txBody>
      </p:sp>
      <p:sp>
        <p:nvSpPr>
          <p:cNvPr id="5" name="TextBox 4"/>
          <p:cNvSpPr txBox="1"/>
          <p:nvPr/>
        </p:nvSpPr>
        <p:spPr>
          <a:xfrm>
            <a:off x="518454" y="5537200"/>
            <a:ext cx="8229536" cy="584776"/>
          </a:xfrm>
          <a:prstGeom prst="rect">
            <a:avLst/>
          </a:prstGeom>
          <a:noFill/>
        </p:spPr>
        <p:txBody>
          <a:bodyPr wrap="none" rtlCol="0">
            <a:spAutoFit/>
          </a:bodyPr>
          <a:lstStyle/>
          <a:p>
            <a:r>
              <a:rPr lang="en-US" sz="3200" b="1" dirty="0" smtClean="0"/>
              <a:t>Everyone welcome – Novice or (not too) Expert</a:t>
            </a:r>
            <a:endParaRPr lang="en-US" sz="3200" b="1" dirty="0"/>
          </a:p>
        </p:txBody>
      </p:sp>
    </p:spTree>
    <p:extLst>
      <p:ext uri="{BB962C8B-B14F-4D97-AF65-F5344CB8AC3E}">
        <p14:creationId xmlns:p14="http://schemas.microsoft.com/office/powerpoint/2010/main" val="2836076846"/>
      </p:ext>
    </p:extLst>
  </p:cSld>
  <p:clrMapOvr>
    <a:masterClrMapping/>
  </p:clrMapOvr>
  <p:transition xmlns:p14="http://schemas.microsoft.com/office/powerpoint/2010/main" spd="slow" advClick="0" advTm="10000">
    <p:push dir="u"/>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768016"/>
            <a:ext cx="83537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a:t>
            </a:r>
          </a:p>
          <a:p>
            <a:pPr marL="514350" indent="-514350">
              <a:buAutoNum type="arabicPeriod"/>
            </a:pPr>
            <a:r>
              <a:rPr lang="en-US" sz="2800" b="1" dirty="0" smtClean="0"/>
              <a:t>COMMUNITY FIRST</a:t>
            </a:r>
          </a:p>
          <a:p>
            <a:pPr marL="514350" indent="-514350">
              <a:buAutoNum type="arabicPeriod"/>
            </a:pPr>
            <a:r>
              <a:rPr lang="en-US" sz="2800" b="1" dirty="0" smtClean="0"/>
              <a:t>LET’S MOVE!</a:t>
            </a:r>
          </a:p>
          <a:p>
            <a:pPr marL="514350" indent="-514350">
              <a:buAutoNum type="arabicPeriod"/>
            </a:pPr>
            <a:r>
              <a:rPr lang="en-US" sz="2800" b="1" dirty="0" smtClean="0"/>
              <a:t>DORE COMMUNITY TRANSPORT</a:t>
            </a:r>
          </a:p>
          <a:p>
            <a:pPr marL="514350" indent="-514350">
              <a:buAutoNum type="arabicPeriod"/>
            </a:pPr>
            <a:r>
              <a:rPr lang="en-US" sz="2800" b="1" dirty="0"/>
              <a:t>HEALTHWATCH </a:t>
            </a:r>
            <a:r>
              <a:rPr lang="en-US" sz="2800" b="1" dirty="0" smtClean="0"/>
              <a:t>HEREFORDSHIRE</a:t>
            </a:r>
          </a:p>
          <a:p>
            <a:pPr marL="514350" indent="-514350">
              <a:buAutoNum type="arabicPeriod"/>
            </a:pPr>
            <a:r>
              <a:rPr lang="en-US" sz="2800" b="1" dirty="0" smtClean="0"/>
              <a:t>FRIENDS </a:t>
            </a:r>
            <a:r>
              <a:rPr lang="en-US" sz="2800" b="1" dirty="0"/>
              <a:t>OF THE </a:t>
            </a:r>
            <a:r>
              <a:rPr lang="en-US" sz="2800" b="1" dirty="0" smtClean="0"/>
              <a:t>ABBEY</a:t>
            </a:r>
            <a:endParaRPr lang="en-US" sz="2800" b="1" dirty="0"/>
          </a:p>
          <a:p>
            <a:pPr marL="514350" indent="-514350">
              <a:buFontTx/>
              <a:buAutoNum type="arabicPeriod"/>
            </a:pPr>
            <a:r>
              <a:rPr lang="en-US" sz="2800" b="1" dirty="0"/>
              <a:t>HEREFORD </a:t>
            </a:r>
            <a:r>
              <a:rPr lang="en-US" sz="2800" b="1" dirty="0" smtClean="0"/>
              <a:t>SEARCHERS </a:t>
            </a:r>
          </a:p>
          <a:p>
            <a:pPr marL="514350" indent="-514350">
              <a:buFontTx/>
              <a:buAutoNum type="arabicPeriod"/>
            </a:pPr>
            <a:r>
              <a:rPr lang="en-US" sz="2800" b="1" dirty="0" smtClean="0">
                <a:solidFill>
                  <a:srgbClr val="000000"/>
                </a:solidFill>
              </a:rPr>
              <a:t>GOLDEN VALLEY </a:t>
            </a:r>
            <a:r>
              <a:rPr lang="en-US" sz="2800" b="1" dirty="0">
                <a:solidFill>
                  <a:srgbClr val="000000"/>
                </a:solidFill>
              </a:rPr>
              <a:t>BOWLS </a:t>
            </a:r>
            <a:r>
              <a:rPr lang="en-US" sz="2800" b="1" dirty="0" smtClean="0">
                <a:solidFill>
                  <a:srgbClr val="000000"/>
                </a:solidFill>
              </a:rPr>
              <a:t>CLUB</a:t>
            </a:r>
          </a:p>
          <a:p>
            <a:pPr marL="514350" indent="-514350">
              <a:buFontTx/>
              <a:buAutoNum type="arabicPeriod"/>
            </a:pPr>
            <a:r>
              <a:rPr lang="en-US" sz="2800" b="1" dirty="0" smtClean="0">
                <a:solidFill>
                  <a:srgbClr val="FF0000"/>
                </a:solidFill>
              </a:rPr>
              <a:t>PETERCHURCH HUB - NEXT</a:t>
            </a:r>
            <a:endParaRPr lang="en-US" sz="2800" b="1" dirty="0">
              <a:solidFill>
                <a:srgbClr val="FF0000"/>
              </a:solidFill>
            </a:endParaRPr>
          </a:p>
        </p:txBody>
      </p:sp>
    </p:spTree>
    <p:extLst>
      <p:ext uri="{BB962C8B-B14F-4D97-AF65-F5344CB8AC3E}">
        <p14:creationId xmlns:p14="http://schemas.microsoft.com/office/powerpoint/2010/main" val="1276059362"/>
      </p:ext>
    </p:extLst>
  </p:cSld>
  <p:clrMapOvr>
    <a:masterClrMapping/>
  </p:clrMapOvr>
  <mc:AlternateContent xmlns:mc="http://schemas.openxmlformats.org/markup-compatibility/2006" xmlns:p14="http://schemas.microsoft.com/office/powerpoint/2010/main">
    <mc:Choice Requires="p14">
      <p:transition spd="slow" p14:dur="2500" advClick="0" advTm="9000">
        <p:checker/>
      </p:transition>
    </mc:Choice>
    <mc:Fallback xmlns="">
      <p:transition xmlns:p14="http://schemas.microsoft.com/office/powerpoint/2010/main" spd="slow" advClick="0" advTm="9000">
        <p:checker/>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descr="Peterchurch Hub leaflet fro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508000"/>
            <a:ext cx="8305800" cy="5829300"/>
          </a:xfrm>
          <a:prstGeom prst="rect">
            <a:avLst/>
          </a:prstGeom>
        </p:spPr>
      </p:pic>
    </p:spTree>
    <p:extLst>
      <p:ext uri="{BB962C8B-B14F-4D97-AF65-F5344CB8AC3E}">
        <p14:creationId xmlns:p14="http://schemas.microsoft.com/office/powerpoint/2010/main" val="40382517"/>
      </p:ext>
    </p:extLst>
  </p:cSld>
  <p:clrMapOvr>
    <a:masterClrMapping/>
  </p:clrMapOvr>
  <p:transition xmlns:p14="http://schemas.microsoft.com/office/powerpoint/2010/main" spd="slow" advClick="0" advTm="9000">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Peterchurch Hub leaflet b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495300"/>
            <a:ext cx="8255000" cy="5854700"/>
          </a:xfrm>
          <a:prstGeom prst="rect">
            <a:avLst/>
          </a:prstGeom>
        </p:spPr>
      </p:pic>
    </p:spTree>
    <p:extLst>
      <p:ext uri="{BB962C8B-B14F-4D97-AF65-F5344CB8AC3E}">
        <p14:creationId xmlns:p14="http://schemas.microsoft.com/office/powerpoint/2010/main" val="2838180557"/>
      </p:ext>
    </p:extLst>
  </p:cSld>
  <p:clrMapOvr>
    <a:masterClrMapping/>
  </p:clrMapOvr>
  <p:transition xmlns:p14="http://schemas.microsoft.com/office/powerpoint/2010/main" spd="slow" advClick="0" advTm="9000">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9238"/>
            <a:ext cx="8229600" cy="2747962"/>
          </a:xfrm>
        </p:spPr>
        <p:txBody>
          <a:bodyPr/>
          <a:lstStyle/>
          <a:p>
            <a:r>
              <a:rPr lang="en-US" b="1" dirty="0" smtClean="0"/>
              <a:t>To find out more about</a:t>
            </a:r>
            <a:br>
              <a:rPr lang="en-US" b="1" dirty="0" smtClean="0"/>
            </a:br>
            <a:r>
              <a:rPr lang="en-US" b="1" dirty="0" smtClean="0"/>
              <a:t>The </a:t>
            </a:r>
            <a:r>
              <a:rPr lang="en-US" b="1" dirty="0" err="1" smtClean="0"/>
              <a:t>Peterchurch</a:t>
            </a:r>
            <a:r>
              <a:rPr lang="en-US" b="1" dirty="0" smtClean="0"/>
              <a:t> Hub</a:t>
            </a:r>
            <a:r>
              <a:rPr lang="en-US" b="1" dirty="0"/>
              <a:t/>
            </a:r>
            <a:br>
              <a:rPr lang="en-US" b="1" dirty="0"/>
            </a:br>
            <a:r>
              <a:rPr lang="en-US" b="1" dirty="0"/>
              <a:t>visit </a:t>
            </a:r>
            <a:r>
              <a:rPr lang="en-US" b="1" dirty="0" err="1" smtClean="0"/>
              <a:t>www.hubcommunity.org</a:t>
            </a:r>
            <a:endParaRPr lang="en-US" b="1" dirty="0"/>
          </a:p>
        </p:txBody>
      </p:sp>
      <p:pic>
        <p:nvPicPr>
          <p:cNvPr id="5" name="Picture 4" descr="Peterchurch Hub 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2997200"/>
            <a:ext cx="5397500" cy="3426503"/>
          </a:xfrm>
          <a:prstGeom prst="rect">
            <a:avLst/>
          </a:prstGeom>
        </p:spPr>
      </p:pic>
    </p:spTree>
    <p:extLst>
      <p:ext uri="{BB962C8B-B14F-4D97-AF65-F5344CB8AC3E}">
        <p14:creationId xmlns:p14="http://schemas.microsoft.com/office/powerpoint/2010/main" val="1140605264"/>
      </p:ext>
    </p:extLst>
  </p:cSld>
  <p:clrMapOvr>
    <a:masterClrMapping/>
  </p:clrMapOvr>
  <p:transition xmlns:p14="http://schemas.microsoft.com/office/powerpoint/2010/main" spd="slow" advClick="0" advTm="10000">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 - ROLLING PRESENTATION</a:t>
            </a:r>
            <a:endParaRPr lang="en-US" sz="2400" b="1" dirty="0"/>
          </a:p>
        </p:txBody>
      </p:sp>
      <p:sp>
        <p:nvSpPr>
          <p:cNvPr id="5" name="TextBox 4"/>
          <p:cNvSpPr txBox="1"/>
          <p:nvPr/>
        </p:nvSpPr>
        <p:spPr>
          <a:xfrm>
            <a:off x="790222" y="768016"/>
            <a:ext cx="8214078" cy="5693867"/>
          </a:xfrm>
          <a:prstGeom prst="rect">
            <a:avLst/>
          </a:prstGeom>
          <a:noFill/>
        </p:spPr>
        <p:txBody>
          <a:bodyPr wrap="square" rtlCol="0">
            <a:spAutoFit/>
          </a:bodyPr>
          <a:lstStyle/>
          <a:p>
            <a:r>
              <a:rPr lang="en-US" sz="2800" b="1" dirty="0" smtClean="0"/>
              <a:t>A SELECTION OF PHOTOS &amp; REPORTS</a:t>
            </a:r>
          </a:p>
          <a:p>
            <a:r>
              <a:rPr lang="en-US" sz="2800" b="1" dirty="0" smtClean="0"/>
              <a:t>FEATURING SOME OF THE COMMUNITY GROUPS</a:t>
            </a:r>
          </a:p>
          <a:p>
            <a:r>
              <a:rPr lang="en-US" sz="2800" b="1" dirty="0" smtClean="0"/>
              <a:t>WHO OPERATE IN AND AROUND THE GOLDEN VALLEY</a:t>
            </a:r>
          </a:p>
          <a:p>
            <a:endParaRPr lang="en-US" sz="2800" b="1" dirty="0"/>
          </a:p>
          <a:p>
            <a:pPr marL="514350" indent="-514350">
              <a:buAutoNum type="arabicPeriod"/>
            </a:pPr>
            <a:r>
              <a:rPr lang="en-US" sz="2800" b="1" dirty="0" smtClean="0"/>
              <a:t>GOLDEN VALLEY PROBUS CLUB  </a:t>
            </a:r>
            <a:r>
              <a:rPr lang="en-US" sz="1200" b="1" dirty="0" smtClean="0"/>
              <a:t>(10)</a:t>
            </a:r>
          </a:p>
          <a:p>
            <a:pPr marL="514350" indent="-514350">
              <a:buAutoNum type="arabicPeriod"/>
            </a:pPr>
            <a:r>
              <a:rPr lang="en-US" sz="2800" b="1" dirty="0" smtClean="0"/>
              <a:t>COMMUNITY FIRST  </a:t>
            </a:r>
            <a:r>
              <a:rPr lang="en-US" sz="1200" b="1" dirty="0" smtClean="0"/>
              <a:t>(5)</a:t>
            </a:r>
          </a:p>
          <a:p>
            <a:pPr marL="514350" indent="-514350">
              <a:buAutoNum type="arabicPeriod"/>
            </a:pPr>
            <a:r>
              <a:rPr lang="en-US" sz="2800" b="1" dirty="0" smtClean="0"/>
              <a:t>LET’S MOVE!  </a:t>
            </a:r>
            <a:r>
              <a:rPr lang="en-US" sz="1200" b="1" dirty="0" smtClean="0"/>
              <a:t>(3)</a:t>
            </a:r>
          </a:p>
          <a:p>
            <a:pPr marL="514350" indent="-514350">
              <a:buAutoNum type="arabicPeriod"/>
            </a:pPr>
            <a:r>
              <a:rPr lang="en-US" sz="2800" b="1" dirty="0" smtClean="0"/>
              <a:t>DORE COMMUNITY TRANSPORT  </a:t>
            </a:r>
            <a:r>
              <a:rPr lang="en-US" sz="1200" b="1" dirty="0" smtClean="0"/>
              <a:t>(5)</a:t>
            </a:r>
          </a:p>
          <a:p>
            <a:pPr marL="514350" indent="-514350">
              <a:buAutoNum type="arabicPeriod"/>
            </a:pPr>
            <a:r>
              <a:rPr lang="en-US" sz="2800" b="1" dirty="0"/>
              <a:t>HEALTHWATCH </a:t>
            </a:r>
            <a:r>
              <a:rPr lang="en-US" sz="2800" b="1" dirty="0" smtClean="0"/>
              <a:t>HEREFORDSHIRE  </a:t>
            </a:r>
            <a:r>
              <a:rPr lang="en-US" sz="1200" b="1" dirty="0" smtClean="0"/>
              <a:t>(1)</a:t>
            </a:r>
          </a:p>
          <a:p>
            <a:pPr marL="514350" indent="-514350">
              <a:buAutoNum type="arabicPeriod"/>
            </a:pPr>
            <a:r>
              <a:rPr lang="en-US" sz="2800" b="1" dirty="0" smtClean="0"/>
              <a:t>FRIENDS </a:t>
            </a:r>
            <a:r>
              <a:rPr lang="en-US" sz="2800" b="1" dirty="0"/>
              <a:t>OF THE </a:t>
            </a:r>
            <a:r>
              <a:rPr lang="en-US" sz="2800" b="1" dirty="0" smtClean="0"/>
              <a:t>ABBEY  </a:t>
            </a:r>
            <a:r>
              <a:rPr lang="en-US" sz="1200" b="1" dirty="0" smtClean="0"/>
              <a:t>(4)</a:t>
            </a:r>
            <a:endParaRPr lang="en-US" sz="1200" b="1" dirty="0"/>
          </a:p>
          <a:p>
            <a:pPr marL="514350" indent="-514350">
              <a:buAutoNum type="arabicPeriod"/>
            </a:pPr>
            <a:r>
              <a:rPr lang="en-US" sz="2800" b="1" dirty="0"/>
              <a:t>HEREFORD </a:t>
            </a:r>
            <a:r>
              <a:rPr lang="en-US" sz="2800" b="1" dirty="0" smtClean="0"/>
              <a:t>SEARCHERS  </a:t>
            </a:r>
            <a:r>
              <a:rPr lang="en-US" sz="1200" b="1" dirty="0" smtClean="0"/>
              <a:t>(3)</a:t>
            </a:r>
          </a:p>
          <a:p>
            <a:pPr marL="514350" indent="-514350">
              <a:buFontTx/>
              <a:buAutoNum type="arabicPeriod"/>
            </a:pPr>
            <a:r>
              <a:rPr lang="en-US" sz="2800" b="1" dirty="0" smtClean="0"/>
              <a:t>GOLDEN VALLEY BOWLS </a:t>
            </a:r>
            <a:r>
              <a:rPr lang="en-US" sz="2800" b="1" dirty="0"/>
              <a:t>CLUB   </a:t>
            </a:r>
            <a:r>
              <a:rPr lang="en-US" sz="1200" b="1" dirty="0"/>
              <a:t>(3</a:t>
            </a:r>
            <a:r>
              <a:rPr lang="en-US" sz="1200" b="1" dirty="0" smtClean="0"/>
              <a:t>)</a:t>
            </a:r>
          </a:p>
          <a:p>
            <a:pPr marL="514350" indent="-514350">
              <a:buFontTx/>
              <a:buAutoNum type="arabicPeriod"/>
            </a:pPr>
            <a:r>
              <a:rPr lang="en-US" sz="2800" b="1" dirty="0" smtClean="0"/>
              <a:t>PETERCHURCH HUB    </a:t>
            </a:r>
            <a:r>
              <a:rPr lang="en-US" sz="1200" b="1" dirty="0" smtClean="0"/>
              <a:t>(3)</a:t>
            </a:r>
            <a:r>
              <a:rPr lang="en-US" sz="2800" b="1" dirty="0" smtClean="0"/>
              <a:t>  </a:t>
            </a:r>
            <a:endParaRPr lang="en-US" sz="1200" b="1" dirty="0" smtClean="0"/>
          </a:p>
        </p:txBody>
      </p:sp>
    </p:spTree>
    <p:extLst>
      <p:ext uri="{BB962C8B-B14F-4D97-AF65-F5344CB8AC3E}">
        <p14:creationId xmlns:p14="http://schemas.microsoft.com/office/powerpoint/2010/main" val="433926741"/>
      </p:ext>
    </p:extLst>
  </p:cSld>
  <p:clrMapOvr>
    <a:masterClrMapping/>
  </p:clrMapOvr>
  <mc:AlternateContent xmlns:mc="http://schemas.openxmlformats.org/markup-compatibility/2006" xmlns:p14="http://schemas.microsoft.com/office/powerpoint/2010/main">
    <mc:Choice Requires="p14">
      <p:transition spd="slow" p14:dur="2000" advClick="0" advTm="9000">
        <p14:ferris dir="l"/>
      </p:transition>
    </mc:Choice>
    <mc:Fallback xmlns="">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635000"/>
            <a:ext cx="8229600" cy="914400"/>
          </a:xfrm>
        </p:spPr>
        <p:txBody>
          <a:bodyPr>
            <a:normAutofit fontScale="90000"/>
          </a:bodyPr>
          <a:lstStyle/>
          <a:p>
            <a:r>
              <a:rPr lang="en-US" sz="3600" b="1" dirty="0" smtClean="0"/>
              <a:t>Please do not forget our own web site</a:t>
            </a:r>
            <a:br>
              <a:rPr lang="en-US" sz="3600" b="1" dirty="0" smtClean="0"/>
            </a:br>
            <a:r>
              <a:rPr lang="en-US" sz="3600" b="1" dirty="0" smtClean="0"/>
              <a:t>at </a:t>
            </a:r>
            <a:r>
              <a:rPr lang="en-US" sz="3600" b="1" dirty="0" err="1" smtClean="0"/>
              <a:t>www.GoldenValleyGroups.UK</a:t>
            </a:r>
            <a:endParaRPr lang="en-US" sz="3600" b="1" dirty="0"/>
          </a:p>
        </p:txBody>
      </p:sp>
      <p:pic>
        <p:nvPicPr>
          <p:cNvPr id="4" name="Picture 3" descr="GVGI web site at 1811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1921399"/>
            <a:ext cx="6489700" cy="4263062"/>
          </a:xfrm>
          <a:prstGeom prst="rect">
            <a:avLst/>
          </a:prstGeom>
        </p:spPr>
      </p:pic>
    </p:spTree>
    <p:extLst>
      <p:ext uri="{BB962C8B-B14F-4D97-AF65-F5344CB8AC3E}">
        <p14:creationId xmlns:p14="http://schemas.microsoft.com/office/powerpoint/2010/main" val="3237587377"/>
      </p:ext>
    </p:extLst>
  </p:cSld>
  <p:clrMapOvr>
    <a:masterClrMapping/>
  </p:clrMapOvr>
  <p:transition xmlns:p14="http://schemas.microsoft.com/office/powerpoint/2010/main" spd="slow" advClick="0" advTm="13000">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601" y="274638"/>
            <a:ext cx="8229600" cy="485682"/>
          </a:xfrm>
        </p:spPr>
        <p:txBody>
          <a:bodyPr>
            <a:normAutofit/>
          </a:bodyPr>
          <a:lstStyle/>
          <a:p>
            <a:pPr algn="l"/>
            <a:r>
              <a:rPr lang="en-US" sz="2000" b="1" dirty="0" smtClean="0"/>
              <a:t>GOLDEN VALLEY PROBUS CLUB</a:t>
            </a:r>
            <a:endParaRPr lang="en-US" sz="2000" b="1" dirty="0"/>
          </a:p>
        </p:txBody>
      </p:sp>
      <p:sp>
        <p:nvSpPr>
          <p:cNvPr id="3" name="Content Placeholder 2"/>
          <p:cNvSpPr>
            <a:spLocks noGrp="1"/>
          </p:cNvSpPr>
          <p:nvPr>
            <p:ph idx="1"/>
          </p:nvPr>
        </p:nvSpPr>
        <p:spPr>
          <a:xfrm>
            <a:off x="336241" y="760320"/>
            <a:ext cx="8735402" cy="6097680"/>
          </a:xfrm>
        </p:spPr>
        <p:txBody>
          <a:bodyPr>
            <a:normAutofit fontScale="62500" lnSpcReduction="20000"/>
          </a:bodyPr>
          <a:lstStyle/>
          <a:p>
            <a:pPr marL="0" indent="0">
              <a:buNone/>
            </a:pPr>
            <a:endParaRPr lang="en-US" sz="3800" b="1" dirty="0" smtClean="0"/>
          </a:p>
          <a:p>
            <a:pPr marL="0" indent="0">
              <a:buNone/>
            </a:pPr>
            <a:r>
              <a:rPr lang="en-US" sz="3800" b="1" dirty="0" smtClean="0"/>
              <a:t>4 ANNUAL EVENTS</a:t>
            </a:r>
          </a:p>
          <a:p>
            <a:pPr marL="0" indent="0">
              <a:buNone/>
            </a:pPr>
            <a:r>
              <a:rPr lang="en-US" b="1" dirty="0" smtClean="0"/>
              <a:t>With Partners &amp; Friends: Skittles Night in January,</a:t>
            </a:r>
          </a:p>
          <a:p>
            <a:pPr marL="0" indent="0">
              <a:buNone/>
            </a:pPr>
            <a:r>
              <a:rPr lang="en-US" b="1" dirty="0" smtClean="0"/>
              <a:t>      Golf Day in May (</a:t>
            </a:r>
            <a:r>
              <a:rPr lang="en-US" b="1" dirty="0" err="1" smtClean="0"/>
              <a:t>Burghill</a:t>
            </a:r>
            <a:r>
              <a:rPr lang="en-US" b="1" dirty="0" smtClean="0"/>
              <a:t>), Ladies Night in August (Mary Powell’s)</a:t>
            </a:r>
          </a:p>
          <a:p>
            <a:pPr marL="0" indent="0">
              <a:buNone/>
            </a:pPr>
            <a:r>
              <a:rPr lang="en-US" b="1" dirty="0" smtClean="0"/>
              <a:t>Members only: Christmas Lunch</a:t>
            </a:r>
          </a:p>
          <a:p>
            <a:pPr marL="0" indent="0">
              <a:buNone/>
            </a:pPr>
            <a:endParaRPr lang="en-US" sz="3800" b="1" dirty="0"/>
          </a:p>
          <a:p>
            <a:pPr marL="0" indent="0">
              <a:buNone/>
            </a:pPr>
            <a:r>
              <a:rPr lang="en-US" sz="3800" b="1" dirty="0" smtClean="0"/>
              <a:t>4 LUNCHES with Partners &amp; Friends - always (so far) on a Sunday</a:t>
            </a:r>
          </a:p>
          <a:p>
            <a:pPr marL="0" indent="0">
              <a:buNone/>
            </a:pPr>
            <a:r>
              <a:rPr lang="en-US" sz="2900" b="1" dirty="0" smtClean="0"/>
              <a:t>The </a:t>
            </a:r>
            <a:r>
              <a:rPr lang="en-US" sz="2900" b="1" dirty="0"/>
              <a:t>Temple Bar (</a:t>
            </a:r>
            <a:r>
              <a:rPr lang="en-US" sz="2900" b="1" dirty="0" err="1"/>
              <a:t>Ewyas</a:t>
            </a:r>
            <a:r>
              <a:rPr lang="en-US" sz="2900" b="1" dirty="0"/>
              <a:t> Harold</a:t>
            </a:r>
            <a:r>
              <a:rPr lang="en-US" sz="2900" b="1" dirty="0" smtClean="0"/>
              <a:t>) – March 2013, March 2015, March 2016, March 2017</a:t>
            </a:r>
          </a:p>
          <a:p>
            <a:pPr marL="0" indent="0">
              <a:buNone/>
            </a:pPr>
            <a:r>
              <a:rPr lang="en-US" sz="2900" b="1" dirty="0" err="1" smtClean="0"/>
              <a:t>Plas</a:t>
            </a:r>
            <a:r>
              <a:rPr lang="en-US" sz="2900" b="1" dirty="0" smtClean="0"/>
              <a:t> </a:t>
            </a:r>
            <a:r>
              <a:rPr lang="en-US" sz="2900" b="1" dirty="0" err="1"/>
              <a:t>Derwyn</a:t>
            </a:r>
            <a:r>
              <a:rPr lang="en-US" sz="2900" b="1" dirty="0"/>
              <a:t> (</a:t>
            </a:r>
            <a:r>
              <a:rPr lang="en-US" sz="2900" b="1" dirty="0" err="1"/>
              <a:t>Abergavenny</a:t>
            </a:r>
            <a:r>
              <a:rPr lang="en-US" sz="2900" b="1" dirty="0" smtClean="0"/>
              <a:t>) – June 2013</a:t>
            </a:r>
          </a:p>
          <a:p>
            <a:pPr marL="0" indent="0">
              <a:buNone/>
            </a:pPr>
            <a:r>
              <a:rPr lang="en-US" sz="2900" b="1" dirty="0" smtClean="0"/>
              <a:t>The </a:t>
            </a:r>
            <a:r>
              <a:rPr lang="en-US" sz="2900" b="1" dirty="0"/>
              <a:t>Railway Inn (</a:t>
            </a:r>
            <a:r>
              <a:rPr lang="en-US" sz="2900" b="1" dirty="0" err="1"/>
              <a:t>Dinmore</a:t>
            </a:r>
            <a:r>
              <a:rPr lang="en-US" sz="2900" b="1" dirty="0" smtClean="0"/>
              <a:t>) – September 2013</a:t>
            </a:r>
          </a:p>
          <a:p>
            <a:pPr marL="0" indent="0">
              <a:buNone/>
            </a:pPr>
            <a:r>
              <a:rPr lang="en-US" sz="2900" b="1" dirty="0" smtClean="0"/>
              <a:t>White </a:t>
            </a:r>
            <a:r>
              <a:rPr lang="en-US" sz="2900" b="1" dirty="0"/>
              <a:t>Haywood Farm (</a:t>
            </a:r>
            <a:r>
              <a:rPr lang="en-US" sz="2900" b="1" dirty="0" err="1"/>
              <a:t>Craswall</a:t>
            </a:r>
            <a:r>
              <a:rPr lang="en-US" sz="2900" b="1" dirty="0" smtClean="0"/>
              <a:t>) – December 2013, December 2014, December 2015</a:t>
            </a:r>
          </a:p>
          <a:p>
            <a:pPr marL="0" indent="0">
              <a:buNone/>
            </a:pPr>
            <a:r>
              <a:rPr lang="en-US" sz="2900" b="1" dirty="0"/>
              <a:t> </a:t>
            </a:r>
            <a:r>
              <a:rPr lang="en-US" sz="2900" b="1" dirty="0" smtClean="0"/>
              <a:t>            December 2016, December 2017, </a:t>
            </a:r>
            <a:r>
              <a:rPr lang="en-US" sz="2900" b="1" i="1" dirty="0" smtClean="0"/>
              <a:t>December 2018</a:t>
            </a:r>
          </a:p>
          <a:p>
            <a:pPr marL="0" indent="0">
              <a:buNone/>
            </a:pPr>
            <a:r>
              <a:rPr lang="en-US" sz="2900" b="1" dirty="0" err="1" smtClean="0"/>
              <a:t>Garway</a:t>
            </a:r>
            <a:r>
              <a:rPr lang="en-US" sz="2900" b="1" dirty="0" smtClean="0"/>
              <a:t> </a:t>
            </a:r>
            <a:r>
              <a:rPr lang="en-US" sz="2900" b="1" dirty="0"/>
              <a:t>Moon </a:t>
            </a:r>
            <a:r>
              <a:rPr lang="en-US" sz="2900" b="1" dirty="0" smtClean="0"/>
              <a:t>Inn – March 2014</a:t>
            </a:r>
            <a:endParaRPr lang="en-US" sz="2900" b="1" dirty="0"/>
          </a:p>
          <a:p>
            <a:pPr marL="0" indent="0">
              <a:buNone/>
            </a:pPr>
            <a:r>
              <a:rPr lang="en-US" sz="2900" b="1" dirty="0" smtClean="0"/>
              <a:t>Hedley </a:t>
            </a:r>
            <a:r>
              <a:rPr lang="en-US" sz="2900" b="1" dirty="0"/>
              <a:t>Lodge (</a:t>
            </a:r>
            <a:r>
              <a:rPr lang="en-US" sz="2900" b="1" dirty="0" smtClean="0"/>
              <a:t>Belmont </a:t>
            </a:r>
            <a:r>
              <a:rPr lang="en-US" sz="2900" b="1" dirty="0"/>
              <a:t>Abbey</a:t>
            </a:r>
            <a:r>
              <a:rPr lang="en-US" sz="2900" b="1" dirty="0" smtClean="0"/>
              <a:t>) – June 2014, June 2015</a:t>
            </a:r>
            <a:endParaRPr lang="en-US" sz="2900" b="1" dirty="0"/>
          </a:p>
          <a:p>
            <a:pPr marL="0" indent="0">
              <a:buNone/>
            </a:pPr>
            <a:r>
              <a:rPr lang="en-US" sz="2900" b="1" dirty="0" smtClean="0"/>
              <a:t>King </a:t>
            </a:r>
            <a:r>
              <a:rPr lang="en-US" sz="2900" b="1" dirty="0"/>
              <a:t>of </a:t>
            </a:r>
            <a:r>
              <a:rPr lang="en-US" sz="2900" b="1" dirty="0" smtClean="0"/>
              <a:t>Prussia (near </a:t>
            </a:r>
            <a:r>
              <a:rPr lang="en-US" sz="2900" b="1" dirty="0" err="1" smtClean="0"/>
              <a:t>Abergavenny</a:t>
            </a:r>
            <a:r>
              <a:rPr lang="en-US" sz="2900" b="1" dirty="0" smtClean="0"/>
              <a:t>) – November 2014, October 2015</a:t>
            </a:r>
          </a:p>
          <a:p>
            <a:pPr marL="0" indent="0">
              <a:buNone/>
            </a:pPr>
            <a:r>
              <a:rPr lang="en-US" sz="2900" b="1" dirty="0" smtClean="0"/>
              <a:t>Park </a:t>
            </a:r>
            <a:r>
              <a:rPr lang="en-US" sz="2900" b="1" dirty="0"/>
              <a:t>Hotel (</a:t>
            </a:r>
            <a:r>
              <a:rPr lang="en-US" sz="2900" b="1" dirty="0" err="1"/>
              <a:t>Pandy</a:t>
            </a:r>
            <a:r>
              <a:rPr lang="en-US" sz="2900" b="1" dirty="0" smtClean="0"/>
              <a:t>) – May 2016, May 2017</a:t>
            </a:r>
            <a:endParaRPr lang="en-US" sz="2900" b="1" dirty="0"/>
          </a:p>
          <a:p>
            <a:pPr marL="0" indent="0">
              <a:buNone/>
            </a:pPr>
            <a:r>
              <a:rPr lang="en-US" sz="2900" b="1" dirty="0" smtClean="0"/>
              <a:t>Poston </a:t>
            </a:r>
            <a:r>
              <a:rPr lang="en-US" sz="2900" b="1" dirty="0"/>
              <a:t>Mill (</a:t>
            </a:r>
            <a:r>
              <a:rPr lang="en-US" sz="2900" b="1" dirty="0" err="1"/>
              <a:t>Peterchurch</a:t>
            </a:r>
            <a:r>
              <a:rPr lang="en-US" sz="2900" b="1" dirty="0" smtClean="0"/>
              <a:t>) – October 2016, October 2017, June 2018</a:t>
            </a:r>
          </a:p>
          <a:p>
            <a:pPr marL="0" indent="0">
              <a:buNone/>
            </a:pPr>
            <a:r>
              <a:rPr lang="en-US" sz="2900" b="1" dirty="0" err="1" smtClean="0"/>
              <a:t>Kilpeck</a:t>
            </a:r>
            <a:r>
              <a:rPr lang="en-US" sz="2900" b="1" dirty="0" smtClean="0"/>
              <a:t> Inn – April 2018</a:t>
            </a:r>
            <a:endParaRPr lang="en-US" sz="2900" b="1" dirty="0"/>
          </a:p>
          <a:p>
            <a:pPr marL="0" indent="0">
              <a:buNone/>
            </a:pPr>
            <a:r>
              <a:rPr lang="en-US" sz="2900" b="1" dirty="0" err="1" smtClean="0"/>
              <a:t>Loughpool</a:t>
            </a:r>
            <a:r>
              <a:rPr lang="en-US" sz="2900" b="1" dirty="0" smtClean="0"/>
              <a:t> </a:t>
            </a:r>
            <a:r>
              <a:rPr lang="en-US" sz="2900" b="1" dirty="0"/>
              <a:t>Inn (</a:t>
            </a:r>
            <a:r>
              <a:rPr lang="en-US" sz="2900" b="1" dirty="0" err="1"/>
              <a:t>Sellack</a:t>
            </a:r>
            <a:r>
              <a:rPr lang="en-US" sz="2900" b="1" dirty="0" smtClean="0"/>
              <a:t>) – October 2018</a:t>
            </a:r>
            <a:endParaRPr lang="en-US" sz="2900" b="1" dirty="0"/>
          </a:p>
        </p:txBody>
      </p:sp>
      <p:sp>
        <p:nvSpPr>
          <p:cNvPr id="4" name="TextBox 3"/>
          <p:cNvSpPr txBox="1"/>
          <p:nvPr/>
        </p:nvSpPr>
        <p:spPr>
          <a:xfrm>
            <a:off x="8001000" y="6255416"/>
            <a:ext cx="888334" cy="369332"/>
          </a:xfrm>
          <a:prstGeom prst="rect">
            <a:avLst/>
          </a:prstGeom>
          <a:noFill/>
        </p:spPr>
        <p:txBody>
          <a:bodyPr wrap="none" rtlCol="0">
            <a:spAutoFit/>
          </a:bodyPr>
          <a:lstStyle/>
          <a:p>
            <a:r>
              <a:rPr lang="en-US" i="1" dirty="0" smtClean="0"/>
              <a:t>skittles</a:t>
            </a:r>
            <a:endParaRPr lang="en-US" i="1" dirty="0"/>
          </a:p>
        </p:txBody>
      </p:sp>
    </p:spTree>
    <p:extLst>
      <p:ext uri="{BB962C8B-B14F-4D97-AF65-F5344CB8AC3E}">
        <p14:creationId xmlns:p14="http://schemas.microsoft.com/office/powerpoint/2010/main" val="3621205828"/>
      </p:ext>
    </p:extLst>
  </p:cSld>
  <p:clrMapOvr>
    <a:masterClrMapping/>
  </p:clrMapOvr>
  <p:transition xmlns:p14="http://schemas.microsoft.com/office/powerpoint/2010/main" spd="slow" advClick="0" advTm="12000">
    <p:cover/>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422" y="105305"/>
            <a:ext cx="8229600" cy="755473"/>
          </a:xfrm>
        </p:spPr>
        <p:txBody>
          <a:bodyPr>
            <a:normAutofit/>
          </a:bodyPr>
          <a:lstStyle/>
          <a:p>
            <a:pPr algn="l"/>
            <a:r>
              <a:rPr lang="en-US" sz="2400" b="1" dirty="0" smtClean="0"/>
              <a:t>GOLDEN VALLEY GROUPS INITIATIVE</a:t>
            </a:r>
            <a:endParaRPr lang="en-US" sz="2400" b="1" dirty="0"/>
          </a:p>
        </p:txBody>
      </p:sp>
      <p:pic>
        <p:nvPicPr>
          <p:cNvPr id="3" name="Picture 2" descr="Sunri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538" y="1235521"/>
            <a:ext cx="6151437" cy="4613578"/>
          </a:xfrm>
          <a:prstGeom prst="rect">
            <a:avLst/>
          </a:prstGeom>
        </p:spPr>
      </p:pic>
      <p:sp>
        <p:nvSpPr>
          <p:cNvPr id="4" name="TextBox 3"/>
          <p:cNvSpPr txBox="1"/>
          <p:nvPr/>
        </p:nvSpPr>
        <p:spPr>
          <a:xfrm>
            <a:off x="6248400" y="6426200"/>
            <a:ext cx="2476534" cy="369332"/>
          </a:xfrm>
          <a:prstGeom prst="rect">
            <a:avLst/>
          </a:prstGeom>
          <a:noFill/>
        </p:spPr>
        <p:txBody>
          <a:bodyPr wrap="none" rtlCol="0">
            <a:spAutoFit/>
          </a:bodyPr>
          <a:lstStyle/>
          <a:p>
            <a:r>
              <a:rPr lang="en-US" b="1" dirty="0" smtClean="0"/>
              <a:t>Back to the beginning …</a:t>
            </a:r>
            <a:endParaRPr lang="en-US" b="1" dirty="0"/>
          </a:p>
        </p:txBody>
      </p:sp>
    </p:spTree>
    <p:extLst>
      <p:ext uri="{BB962C8B-B14F-4D97-AF65-F5344CB8AC3E}">
        <p14:creationId xmlns:p14="http://schemas.microsoft.com/office/powerpoint/2010/main" val="2354758729"/>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1" y="274638"/>
            <a:ext cx="8229600" cy="485682"/>
          </a:xfrm>
        </p:spPr>
        <p:txBody>
          <a:bodyPr>
            <a:normAutofit/>
          </a:bodyPr>
          <a:lstStyle/>
          <a:p>
            <a:pPr algn="l"/>
            <a:r>
              <a:rPr lang="en-US" sz="2000" b="1" dirty="0" smtClean="0"/>
              <a:t>GOLDEN VALLEY PROBUS CLUB</a:t>
            </a:r>
            <a:endParaRPr lang="en-US" sz="2000" b="1" dirty="0"/>
          </a:p>
        </p:txBody>
      </p:sp>
      <p:sp>
        <p:nvSpPr>
          <p:cNvPr id="3" name="Content Placeholder 2"/>
          <p:cNvSpPr>
            <a:spLocks noGrp="1"/>
          </p:cNvSpPr>
          <p:nvPr>
            <p:ph idx="1"/>
          </p:nvPr>
        </p:nvSpPr>
        <p:spPr>
          <a:xfrm>
            <a:off x="336242" y="1071360"/>
            <a:ext cx="8467569" cy="665280"/>
          </a:xfrm>
        </p:spPr>
        <p:txBody>
          <a:bodyPr>
            <a:normAutofit/>
          </a:bodyPr>
          <a:lstStyle/>
          <a:p>
            <a:pPr marL="0" indent="0">
              <a:buNone/>
            </a:pPr>
            <a:r>
              <a:rPr lang="en-US" sz="2800" b="1" dirty="0" smtClean="0"/>
              <a:t>PRESIDENT’S CHARITY EVENING EVERY 2 YEARS</a:t>
            </a:r>
            <a:endParaRPr lang="en-US" sz="2800" b="1" dirty="0"/>
          </a:p>
        </p:txBody>
      </p:sp>
      <p:pic>
        <p:nvPicPr>
          <p:cNvPr id="4" name="Picture 3" descr="Pres14 Er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51" y="2106612"/>
            <a:ext cx="1108129" cy="1962829"/>
          </a:xfrm>
          <a:prstGeom prst="rect">
            <a:avLst/>
          </a:prstGeom>
        </p:spPr>
      </p:pic>
      <p:pic>
        <p:nvPicPr>
          <p:cNvPr id="5" name="Picture 4" descr="Pres14 ta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131" y="4090180"/>
            <a:ext cx="2200532" cy="1219960"/>
          </a:xfrm>
          <a:prstGeom prst="rect">
            <a:avLst/>
          </a:prstGeom>
        </p:spPr>
      </p:pic>
      <p:pic>
        <p:nvPicPr>
          <p:cNvPr id="6" name="Picture 5" descr="Pres14 singe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131" y="2118699"/>
            <a:ext cx="2511361" cy="1883520"/>
          </a:xfrm>
          <a:prstGeom prst="rect">
            <a:avLst/>
          </a:prstGeom>
        </p:spPr>
      </p:pic>
      <p:pic>
        <p:nvPicPr>
          <p:cNvPr id="7" name="Picture 6" descr="Pres16 collage.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5105" y="4819539"/>
            <a:ext cx="4731021" cy="1848960"/>
          </a:xfrm>
          <a:prstGeom prst="rect">
            <a:avLst/>
          </a:prstGeom>
        </p:spPr>
      </p:pic>
      <p:pic>
        <p:nvPicPr>
          <p:cNvPr id="8" name="Picture 7" descr="Pres16 schoo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3086" y="3136541"/>
            <a:ext cx="1633040" cy="1224780"/>
          </a:xfrm>
          <a:prstGeom prst="rect">
            <a:avLst/>
          </a:prstGeom>
        </p:spPr>
      </p:pic>
      <p:pic>
        <p:nvPicPr>
          <p:cNvPr id="9" name="Picture 8" descr="Pres16 video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4058" y="3136541"/>
            <a:ext cx="2558254" cy="1563619"/>
          </a:xfrm>
          <a:prstGeom prst="rect">
            <a:avLst/>
          </a:prstGeom>
        </p:spPr>
      </p:pic>
      <p:sp>
        <p:nvSpPr>
          <p:cNvPr id="10" name="TextBox 9"/>
          <p:cNvSpPr txBox="1"/>
          <p:nvPr/>
        </p:nvSpPr>
        <p:spPr>
          <a:xfrm>
            <a:off x="829407" y="4330828"/>
            <a:ext cx="652643" cy="369332"/>
          </a:xfrm>
          <a:prstGeom prst="rect">
            <a:avLst/>
          </a:prstGeom>
          <a:noFill/>
        </p:spPr>
        <p:txBody>
          <a:bodyPr wrap="none" rtlCol="0">
            <a:spAutoFit/>
          </a:bodyPr>
          <a:lstStyle/>
          <a:p>
            <a:r>
              <a:rPr lang="en-US" b="1" dirty="0" smtClean="0"/>
              <a:t>2014</a:t>
            </a:r>
            <a:endParaRPr lang="en-US" b="1" dirty="0"/>
          </a:p>
        </p:txBody>
      </p:sp>
      <p:sp>
        <p:nvSpPr>
          <p:cNvPr id="11" name="TextBox 10"/>
          <p:cNvSpPr txBox="1"/>
          <p:nvPr/>
        </p:nvSpPr>
        <p:spPr>
          <a:xfrm>
            <a:off x="7530664" y="4515494"/>
            <a:ext cx="652643" cy="369332"/>
          </a:xfrm>
          <a:prstGeom prst="rect">
            <a:avLst/>
          </a:prstGeom>
          <a:noFill/>
        </p:spPr>
        <p:txBody>
          <a:bodyPr wrap="none" rtlCol="0">
            <a:spAutoFit/>
          </a:bodyPr>
          <a:lstStyle/>
          <a:p>
            <a:r>
              <a:rPr lang="en-US" b="1" dirty="0" smtClean="0"/>
              <a:t>2016</a:t>
            </a:r>
            <a:endParaRPr lang="en-US" b="1" dirty="0"/>
          </a:p>
        </p:txBody>
      </p:sp>
    </p:spTree>
    <p:extLst>
      <p:ext uri="{BB962C8B-B14F-4D97-AF65-F5344CB8AC3E}">
        <p14:creationId xmlns:p14="http://schemas.microsoft.com/office/powerpoint/2010/main" val="507860391"/>
      </p:ext>
    </p:extLst>
  </p:cSld>
  <p:clrMapOvr>
    <a:masterClrMapping/>
  </p:clrMapOvr>
  <mc:AlternateContent xmlns:mc="http://schemas.openxmlformats.org/markup-compatibility/2006" xmlns:p14="http://schemas.microsoft.com/office/powerpoint/2010/main">
    <mc:Choice Requires="p14">
      <p:transition spd="slow" advClick="0" advTm="8000">
        <p14:flash/>
      </p:transition>
    </mc:Choice>
    <mc:Fallback xmlns="">
      <p:transition xmlns:p14="http://schemas.microsoft.com/office/powerpoint/2010/main" spd="slow" advClick="0" advTm="800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1" y="274638"/>
            <a:ext cx="8229600" cy="485682"/>
          </a:xfrm>
        </p:spPr>
        <p:txBody>
          <a:bodyPr>
            <a:normAutofit/>
          </a:bodyPr>
          <a:lstStyle/>
          <a:p>
            <a:pPr algn="l"/>
            <a:r>
              <a:rPr lang="en-US" sz="2000" b="1" dirty="0" smtClean="0"/>
              <a:t>GOLDEN VALLEY PROBUS CLUB</a:t>
            </a:r>
            <a:endParaRPr lang="en-US" sz="2000" b="1" dirty="0"/>
          </a:p>
        </p:txBody>
      </p:sp>
      <p:sp>
        <p:nvSpPr>
          <p:cNvPr id="3" name="Content Placeholder 2"/>
          <p:cNvSpPr>
            <a:spLocks noGrp="1"/>
          </p:cNvSpPr>
          <p:nvPr>
            <p:ph idx="1"/>
          </p:nvPr>
        </p:nvSpPr>
        <p:spPr>
          <a:xfrm>
            <a:off x="336242" y="1020560"/>
            <a:ext cx="8807758" cy="3188160"/>
          </a:xfrm>
        </p:spPr>
        <p:txBody>
          <a:bodyPr>
            <a:normAutofit lnSpcReduction="10000"/>
          </a:bodyPr>
          <a:lstStyle/>
          <a:p>
            <a:pPr marL="0" indent="0">
              <a:buNone/>
            </a:pPr>
            <a:r>
              <a:rPr lang="en-US" sz="2800" dirty="0" smtClean="0"/>
              <a:t>6–9 OUTINGS EACH YEAR</a:t>
            </a:r>
          </a:p>
          <a:p>
            <a:pPr marL="0" indent="0">
              <a:buNone/>
            </a:pPr>
            <a:r>
              <a:rPr lang="en-US" sz="1600" b="1" dirty="0" smtClean="0"/>
              <a:t>2013 (9 outings) - </a:t>
            </a:r>
            <a:r>
              <a:rPr lang="en-US" sz="1600" b="1" dirty="0" err="1" smtClean="0"/>
              <a:t>Monkland</a:t>
            </a:r>
            <a:r>
              <a:rPr lang="en-US" sz="1600" b="1" dirty="0" smtClean="0"/>
              <a:t> </a:t>
            </a:r>
            <a:r>
              <a:rPr lang="en-US" sz="1600" b="1" dirty="0"/>
              <a:t>Cheese Dairy, Worcester (city walk + The Elgar Museum), Gloucester &amp; Warwick Railway + </a:t>
            </a:r>
            <a:r>
              <a:rPr lang="en-US" sz="1600" b="1" dirty="0" err="1"/>
              <a:t>Bourton</a:t>
            </a:r>
            <a:r>
              <a:rPr lang="en-US" sz="1600" b="1" dirty="0"/>
              <a:t>-on-the-Water, Sir Roy Strong’s </a:t>
            </a:r>
            <a:r>
              <a:rPr lang="en-US" sz="1600" b="1" dirty="0" err="1"/>
              <a:t>Laskett</a:t>
            </a:r>
            <a:r>
              <a:rPr lang="en-US" sz="1600" b="1" dirty="0"/>
              <a:t> Gardens, </a:t>
            </a:r>
            <a:r>
              <a:rPr lang="en-US" sz="1600" b="1" dirty="0" err="1"/>
              <a:t>Aberglasney</a:t>
            </a:r>
            <a:r>
              <a:rPr lang="en-US" sz="1600" b="1" dirty="0"/>
              <a:t> Gardens, </a:t>
            </a:r>
            <a:r>
              <a:rPr lang="en-US" sz="1600" b="1" dirty="0" err="1"/>
              <a:t>Avebury</a:t>
            </a:r>
            <a:r>
              <a:rPr lang="en-US" sz="1600" b="1" dirty="0"/>
              <a:t> (Manor &amp; Ring), Church Farm (Weston </a:t>
            </a:r>
            <a:r>
              <a:rPr lang="en-US" sz="1600" b="1" dirty="0" err="1"/>
              <a:t>Biggard</a:t>
            </a:r>
            <a:r>
              <a:rPr lang="en-US" sz="1600" b="1" dirty="0"/>
              <a:t>), Bristol (M Shed Museum + SS Great Britain), Wye Valley </a:t>
            </a:r>
            <a:r>
              <a:rPr lang="en-US" sz="1600" b="1" dirty="0" smtClean="0"/>
              <a:t>Brewery</a:t>
            </a:r>
          </a:p>
          <a:p>
            <a:pPr marL="0" indent="0">
              <a:buNone/>
            </a:pPr>
            <a:r>
              <a:rPr lang="en-US" sz="1600" b="1" dirty="0" smtClean="0"/>
              <a:t>2014 (7 outings)  </a:t>
            </a:r>
            <a:r>
              <a:rPr lang="en-US" sz="1600" b="1" dirty="0"/>
              <a:t>- British Plastic Industry (</a:t>
            </a:r>
            <a:r>
              <a:rPr lang="en-US" sz="1600" b="1" dirty="0" err="1"/>
              <a:t>Rhymney</a:t>
            </a:r>
            <a:r>
              <a:rPr lang="en-US" sz="1600" b="1" dirty="0"/>
              <a:t>), Waterways Museum + Gloucester &amp; </a:t>
            </a:r>
            <a:r>
              <a:rPr lang="en-US" sz="1600" b="1" dirty="0" err="1"/>
              <a:t>Staverton</a:t>
            </a:r>
            <a:r>
              <a:rPr lang="en-US" sz="1600" b="1" dirty="0"/>
              <a:t> Airport, National Memorial Arboretum (</a:t>
            </a:r>
            <a:r>
              <a:rPr lang="en-US" sz="1600" b="1" dirty="0" err="1"/>
              <a:t>Alrewas</a:t>
            </a:r>
            <a:r>
              <a:rPr lang="en-US" sz="1600" b="1" dirty="0"/>
              <a:t>), </a:t>
            </a:r>
            <a:r>
              <a:rPr lang="en-US" sz="1600" b="1" dirty="0" err="1"/>
              <a:t>Fedwlydan</a:t>
            </a:r>
            <a:r>
              <a:rPr lang="en-US" sz="1600" b="1" dirty="0"/>
              <a:t> Farm (</a:t>
            </a:r>
            <a:r>
              <a:rPr lang="en-US" sz="1600" b="1" dirty="0" err="1"/>
              <a:t>Glasbury</a:t>
            </a:r>
            <a:r>
              <a:rPr lang="en-US" sz="1600" b="1" dirty="0"/>
              <a:t>), Windsor Castle with Thames River Cruise, </a:t>
            </a:r>
            <a:r>
              <a:rPr lang="en-US" sz="1600" b="1" dirty="0" err="1"/>
              <a:t>Westonbury</a:t>
            </a:r>
            <a:r>
              <a:rPr lang="en-US" sz="1600" b="1" dirty="0"/>
              <a:t> Mill Water Gardens, </a:t>
            </a:r>
            <a:r>
              <a:rPr lang="en-US" sz="1600" b="1" dirty="0" err="1"/>
              <a:t>Oakham</a:t>
            </a:r>
            <a:r>
              <a:rPr lang="en-US" sz="1600" b="1" dirty="0"/>
              <a:t> Treasures Museum (</a:t>
            </a:r>
            <a:r>
              <a:rPr lang="en-US" sz="1600" b="1" dirty="0" err="1"/>
              <a:t>Portbury</a:t>
            </a:r>
            <a:r>
              <a:rPr lang="en-US" sz="1600" b="1" dirty="0" smtClean="0"/>
              <a:t>)</a:t>
            </a:r>
          </a:p>
          <a:p>
            <a:pPr marL="0" indent="0">
              <a:buNone/>
            </a:pPr>
            <a:r>
              <a:rPr lang="en-US" sz="1600" b="1" dirty="0" smtClean="0"/>
              <a:t>2015 (9 outings) </a:t>
            </a:r>
            <a:r>
              <a:rPr lang="en-US" sz="1600" b="1" dirty="0"/>
              <a:t>- Chase Distillery, Tewkesbury (Town &amp; Abbey), Stonehenge &amp; </a:t>
            </a:r>
            <a:r>
              <a:rPr lang="en-US" sz="1600" b="1" dirty="0" err="1"/>
              <a:t>Woodhenge</a:t>
            </a:r>
            <a:r>
              <a:rPr lang="en-US" sz="1600" b="1" dirty="0"/>
              <a:t>, </a:t>
            </a:r>
            <a:r>
              <a:rPr lang="en-US" sz="1600" b="1" dirty="0" err="1"/>
              <a:t>Llanthony</a:t>
            </a:r>
            <a:r>
              <a:rPr lang="en-US" sz="1600" b="1" dirty="0"/>
              <a:t> Court Farm, </a:t>
            </a:r>
            <a:r>
              <a:rPr lang="en-US" sz="1600" b="1" dirty="0" err="1"/>
              <a:t>Sudeley</a:t>
            </a:r>
            <a:r>
              <a:rPr lang="en-US" sz="1600" b="1" dirty="0"/>
              <a:t> Castle, Blenheim Palace, Hereford Cathedral Gardens &amp; Magna </a:t>
            </a:r>
            <a:r>
              <a:rPr lang="en-US" sz="1600" b="1" dirty="0" err="1"/>
              <a:t>Carta</a:t>
            </a:r>
            <a:r>
              <a:rPr lang="en-US" sz="1600" b="1" dirty="0"/>
              <a:t> Exhibition, Mechanical Music Museum (</a:t>
            </a:r>
            <a:r>
              <a:rPr lang="en-US" sz="1600" b="1" dirty="0" err="1"/>
              <a:t>Northleach</a:t>
            </a:r>
            <a:r>
              <a:rPr lang="en-US" sz="1600" b="1" dirty="0"/>
              <a:t>) &amp; </a:t>
            </a:r>
            <a:r>
              <a:rPr lang="en-US" sz="1600" b="1" dirty="0" err="1"/>
              <a:t>Batsford</a:t>
            </a:r>
            <a:r>
              <a:rPr lang="en-US" sz="1600" b="1" dirty="0"/>
              <a:t> Arboretum, Coventry Transport </a:t>
            </a:r>
            <a:r>
              <a:rPr lang="en-US" sz="1600" b="1" dirty="0" smtClean="0"/>
              <a:t>Museum</a:t>
            </a:r>
            <a:endParaRPr lang="en-US" sz="1600" b="1" dirty="0"/>
          </a:p>
          <a:p>
            <a:pPr marL="0" indent="0">
              <a:buNone/>
            </a:pPr>
            <a:endParaRPr lang="en-US" sz="1600" b="1" dirty="0" smtClean="0"/>
          </a:p>
          <a:p>
            <a:pPr marL="0" indent="0">
              <a:buNone/>
            </a:pPr>
            <a:endParaRPr lang="en-US" sz="1600" b="1" dirty="0"/>
          </a:p>
          <a:p>
            <a:pPr marL="0" indent="0">
              <a:buNone/>
            </a:pPr>
            <a:endParaRPr lang="en-US" sz="1600" b="1" dirty="0"/>
          </a:p>
          <a:p>
            <a:pPr marL="0" indent="0">
              <a:buNone/>
            </a:pPr>
            <a:endParaRPr lang="en-US" sz="2800" dirty="0" smtClean="0"/>
          </a:p>
          <a:p>
            <a:pPr marL="0" indent="0">
              <a:buNone/>
            </a:pPr>
            <a:endParaRPr lang="en-US" sz="2800" dirty="0"/>
          </a:p>
        </p:txBody>
      </p:sp>
      <p:pic>
        <p:nvPicPr>
          <p:cNvPr id="6" name="Picture 5" descr="e13m 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677" y="4327240"/>
            <a:ext cx="1071561" cy="803671"/>
          </a:xfrm>
          <a:prstGeom prst="rect">
            <a:avLst/>
          </a:prstGeom>
        </p:spPr>
      </p:pic>
      <p:pic>
        <p:nvPicPr>
          <p:cNvPr id="7" name="Picture 6" descr="e13m a-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238" y="4335880"/>
            <a:ext cx="1226770" cy="1635693"/>
          </a:xfrm>
          <a:prstGeom prst="rect">
            <a:avLst/>
          </a:prstGeom>
        </p:spPr>
      </p:pic>
      <p:pic>
        <p:nvPicPr>
          <p:cNvPr id="8" name="Picture 7" descr="e13m b-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677" y="5130911"/>
            <a:ext cx="1071561" cy="803671"/>
          </a:xfrm>
          <a:prstGeom prst="rect">
            <a:avLst/>
          </a:prstGeom>
        </p:spPr>
      </p:pic>
      <p:sp>
        <p:nvSpPr>
          <p:cNvPr id="9" name="TextBox 8"/>
          <p:cNvSpPr txBox="1"/>
          <p:nvPr/>
        </p:nvSpPr>
        <p:spPr>
          <a:xfrm>
            <a:off x="1032016" y="5956982"/>
            <a:ext cx="2678457" cy="584776"/>
          </a:xfrm>
          <a:prstGeom prst="rect">
            <a:avLst/>
          </a:prstGeom>
          <a:noFill/>
        </p:spPr>
        <p:txBody>
          <a:bodyPr wrap="square" rtlCol="0">
            <a:spAutoFit/>
          </a:bodyPr>
          <a:lstStyle/>
          <a:p>
            <a:pPr algn="ctr"/>
            <a:r>
              <a:rPr lang="en-US" sz="1600" dirty="0" smtClean="0"/>
              <a:t>Visit to Church Farm, Weston </a:t>
            </a:r>
            <a:r>
              <a:rPr lang="en-US" sz="1600" dirty="0" err="1" smtClean="0"/>
              <a:t>Biggard</a:t>
            </a:r>
            <a:r>
              <a:rPr lang="en-US" sz="1600" dirty="0" smtClean="0"/>
              <a:t>, in September 2013</a:t>
            </a:r>
            <a:endParaRPr lang="en-US" sz="1600" dirty="0"/>
          </a:p>
        </p:txBody>
      </p:sp>
      <p:pic>
        <p:nvPicPr>
          <p:cNvPr id="10" name="Picture 9" descr="Blenheim Pala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053" y="4309960"/>
            <a:ext cx="3698125" cy="1656760"/>
          </a:xfrm>
          <a:prstGeom prst="rect">
            <a:avLst/>
          </a:prstGeom>
        </p:spPr>
      </p:pic>
      <p:sp>
        <p:nvSpPr>
          <p:cNvPr id="11" name="TextBox 10"/>
          <p:cNvSpPr txBox="1"/>
          <p:nvPr/>
        </p:nvSpPr>
        <p:spPr>
          <a:xfrm>
            <a:off x="4803650" y="6032908"/>
            <a:ext cx="2881956" cy="369332"/>
          </a:xfrm>
          <a:prstGeom prst="rect">
            <a:avLst/>
          </a:prstGeom>
          <a:noFill/>
        </p:spPr>
        <p:txBody>
          <a:bodyPr wrap="none" rtlCol="0">
            <a:spAutoFit/>
          </a:bodyPr>
          <a:lstStyle/>
          <a:p>
            <a:r>
              <a:rPr lang="en-US" dirty="0" smtClean="0"/>
              <a:t>Blenheim Palace in July 2015</a:t>
            </a:r>
            <a:endParaRPr lang="en-US" dirty="0"/>
          </a:p>
        </p:txBody>
      </p:sp>
    </p:spTree>
    <p:extLst>
      <p:ext uri="{BB962C8B-B14F-4D97-AF65-F5344CB8AC3E}">
        <p14:creationId xmlns:p14="http://schemas.microsoft.com/office/powerpoint/2010/main" val="11565634"/>
      </p:ext>
    </p:extLst>
  </p:cSld>
  <p:clrMapOvr>
    <a:masterClrMapping/>
  </p:clrMapOvr>
  <mc:AlternateContent xmlns:mc="http://schemas.openxmlformats.org/markup-compatibility/2006" xmlns:p14="http://schemas.microsoft.com/office/powerpoint/2010/main">
    <mc:Choice Requires="p14">
      <p:transition spd="slow" p14:dur="1200" advClick="0" advTm="11000">
        <p:dissolve/>
      </p:transition>
    </mc:Choice>
    <mc:Fallback xmlns="">
      <p:transition xmlns:p14="http://schemas.microsoft.com/office/powerpoint/2010/main" spd="slow" advClick="0" advTm="11000">
        <p:dissolv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1" y="274638"/>
            <a:ext cx="8229600" cy="485682"/>
          </a:xfrm>
        </p:spPr>
        <p:txBody>
          <a:bodyPr>
            <a:normAutofit/>
          </a:bodyPr>
          <a:lstStyle/>
          <a:p>
            <a:pPr algn="l"/>
            <a:r>
              <a:rPr lang="en-US" sz="2000" b="1" dirty="0" smtClean="0"/>
              <a:t>GOLDEN VALLEY PROBUS CLUB</a:t>
            </a:r>
            <a:endParaRPr lang="en-US" sz="2000" b="1" dirty="0"/>
          </a:p>
        </p:txBody>
      </p:sp>
      <p:sp>
        <p:nvSpPr>
          <p:cNvPr id="3" name="Content Placeholder 2"/>
          <p:cNvSpPr>
            <a:spLocks noGrp="1"/>
          </p:cNvSpPr>
          <p:nvPr>
            <p:ph idx="1"/>
          </p:nvPr>
        </p:nvSpPr>
        <p:spPr>
          <a:xfrm>
            <a:off x="336242" y="969760"/>
            <a:ext cx="8807758" cy="2928960"/>
          </a:xfrm>
        </p:spPr>
        <p:txBody>
          <a:bodyPr>
            <a:normAutofit/>
          </a:bodyPr>
          <a:lstStyle/>
          <a:p>
            <a:pPr marL="0" indent="0">
              <a:buNone/>
            </a:pPr>
            <a:r>
              <a:rPr lang="en-US" sz="2800" dirty="0" smtClean="0"/>
              <a:t>6–9 OUTINGS EACH YEAR</a:t>
            </a:r>
          </a:p>
          <a:p>
            <a:pPr marL="0" indent="0">
              <a:buNone/>
            </a:pPr>
            <a:r>
              <a:rPr lang="en-US" sz="1600" b="1" dirty="0" smtClean="0"/>
              <a:t>2016 (6 outings) -  </a:t>
            </a:r>
            <a:r>
              <a:rPr lang="en-US" sz="1600" b="1" dirty="0"/>
              <a:t>Morgan Cars Malvern), Gloucester (Service Station &amp; Regimental Museum), Bletchley Park, </a:t>
            </a:r>
            <a:r>
              <a:rPr lang="en-US" sz="1600" b="1" dirty="0" err="1"/>
              <a:t>Aberystwyth</a:t>
            </a:r>
            <a:r>
              <a:rPr lang="en-US" sz="1600" b="1" dirty="0"/>
              <a:t> (steam train from Devil’s Bridge), Ralph Court Gardens (</a:t>
            </a:r>
            <a:r>
              <a:rPr lang="en-US" sz="1600" b="1" dirty="0" err="1"/>
              <a:t>Bromyard</a:t>
            </a:r>
            <a:r>
              <a:rPr lang="en-US" sz="1600" b="1" dirty="0"/>
              <a:t>), </a:t>
            </a:r>
            <a:r>
              <a:rPr lang="en-US" sz="1600" b="1" dirty="0" err="1"/>
              <a:t>Llancaiach</a:t>
            </a:r>
            <a:r>
              <a:rPr lang="en-US" sz="1600" b="1" dirty="0"/>
              <a:t> </a:t>
            </a:r>
            <a:r>
              <a:rPr lang="en-US" sz="1600" b="1" dirty="0" err="1"/>
              <a:t>Fawr</a:t>
            </a:r>
            <a:r>
              <a:rPr lang="en-US" sz="1600" b="1" dirty="0"/>
              <a:t> Manor &amp; The Royal </a:t>
            </a:r>
            <a:r>
              <a:rPr lang="en-US" sz="1600" b="1" dirty="0" smtClean="0"/>
              <a:t>Mint</a:t>
            </a:r>
          </a:p>
          <a:p>
            <a:pPr marL="0" indent="0">
              <a:buNone/>
            </a:pPr>
            <a:r>
              <a:rPr lang="en-US" sz="1600" b="1" dirty="0"/>
              <a:t>2017 </a:t>
            </a:r>
            <a:r>
              <a:rPr lang="en-US" sz="1600" b="1" dirty="0" smtClean="0"/>
              <a:t>(7 outings) - </a:t>
            </a:r>
            <a:r>
              <a:rPr lang="en-US" sz="1600" b="1" dirty="0"/>
              <a:t>Hereford Cider Museum, </a:t>
            </a:r>
            <a:r>
              <a:rPr lang="en-US" sz="1600" b="1" dirty="0" err="1"/>
              <a:t>Knighton</a:t>
            </a:r>
            <a:r>
              <a:rPr lang="en-US" sz="1600" b="1" dirty="0"/>
              <a:t> (</a:t>
            </a:r>
            <a:r>
              <a:rPr lang="en-US" sz="1600" b="1" dirty="0" err="1"/>
              <a:t>Spaceguard</a:t>
            </a:r>
            <a:r>
              <a:rPr lang="en-US" sz="1600" b="1" dirty="0"/>
              <a:t> &amp; Offa’s Dyke Centre), Birmingham (Canal Cruise &amp; Botanical Gardens),</a:t>
            </a:r>
            <a:r>
              <a:rPr lang="en-US" sz="1600" b="1" dirty="0" err="1"/>
              <a:t>Trevase</a:t>
            </a:r>
            <a:r>
              <a:rPr lang="en-US" sz="1600" b="1" dirty="0"/>
              <a:t> </a:t>
            </a:r>
            <a:r>
              <a:rPr lang="en-US" sz="1600" b="1" dirty="0" err="1"/>
              <a:t>Farn</a:t>
            </a:r>
            <a:r>
              <a:rPr lang="en-US" sz="1600" b="1" dirty="0"/>
              <a:t>, Wells (city &amp; cathedral), British Ironworks Centre (</a:t>
            </a:r>
            <a:r>
              <a:rPr lang="en-US" sz="1600" b="1" dirty="0" err="1"/>
              <a:t>Oswestry</a:t>
            </a:r>
            <a:r>
              <a:rPr lang="en-US" sz="1600" b="1" dirty="0"/>
              <a:t>) &amp; </a:t>
            </a:r>
            <a:r>
              <a:rPr lang="en-US" sz="1600" b="1" dirty="0" err="1"/>
              <a:t>Chirk</a:t>
            </a:r>
            <a:r>
              <a:rPr lang="en-US" sz="1600" b="1" dirty="0"/>
              <a:t> Castle, </a:t>
            </a:r>
            <a:r>
              <a:rPr lang="en-US" sz="1600" b="1" dirty="0" err="1"/>
              <a:t>Hergest</a:t>
            </a:r>
            <a:r>
              <a:rPr lang="en-US" sz="1600" b="1" dirty="0"/>
              <a:t> Croft Gardens (</a:t>
            </a:r>
            <a:r>
              <a:rPr lang="en-US" sz="1600" b="1" dirty="0" err="1"/>
              <a:t>Kington</a:t>
            </a:r>
            <a:r>
              <a:rPr lang="en-US" sz="1600" b="1" dirty="0"/>
              <a:t>), Bath Christmas </a:t>
            </a:r>
            <a:r>
              <a:rPr lang="en-US" sz="1600" b="1" dirty="0" smtClean="0"/>
              <a:t>Market</a:t>
            </a:r>
            <a:endParaRPr lang="en-US" sz="1600" b="1" dirty="0"/>
          </a:p>
          <a:p>
            <a:pPr marL="0" indent="0">
              <a:buNone/>
            </a:pPr>
            <a:r>
              <a:rPr lang="en-US" sz="1600" b="1" dirty="0"/>
              <a:t>2018 </a:t>
            </a:r>
            <a:r>
              <a:rPr lang="en-US" sz="1600" b="1" dirty="0" smtClean="0"/>
              <a:t>(7 outings) - </a:t>
            </a:r>
            <a:r>
              <a:rPr lang="en-US" sz="1600" b="1" dirty="0"/>
              <a:t>Aerospace Museum (</a:t>
            </a:r>
            <a:r>
              <a:rPr lang="en-US" sz="1600" b="1" dirty="0" err="1"/>
              <a:t>Filton</a:t>
            </a:r>
            <a:r>
              <a:rPr lang="en-US" sz="1600" b="1" dirty="0"/>
              <a:t>), </a:t>
            </a:r>
            <a:r>
              <a:rPr lang="en-US" sz="1600" b="1" dirty="0" err="1"/>
              <a:t>Chavenage</a:t>
            </a:r>
            <a:r>
              <a:rPr lang="en-US" sz="1600" b="1" dirty="0"/>
              <a:t> House (</a:t>
            </a:r>
            <a:r>
              <a:rPr lang="en-US" sz="1600" b="1" dirty="0" err="1"/>
              <a:t>Tetbury</a:t>
            </a:r>
            <a:r>
              <a:rPr lang="en-US" sz="1600" b="1" dirty="0"/>
              <a:t>), </a:t>
            </a:r>
            <a:r>
              <a:rPr lang="en-US" sz="1600" b="1" dirty="0" err="1"/>
              <a:t>Bibury</a:t>
            </a:r>
            <a:r>
              <a:rPr lang="en-US" sz="1600" b="1" dirty="0"/>
              <a:t> Trout Farm &amp; Arlington, </a:t>
            </a:r>
            <a:r>
              <a:rPr lang="en-US" sz="1600" b="1" dirty="0" err="1"/>
              <a:t>Elan</a:t>
            </a:r>
            <a:r>
              <a:rPr lang="en-US" sz="1600" b="1" dirty="0"/>
              <a:t> Valley &amp; </a:t>
            </a:r>
            <a:r>
              <a:rPr lang="en-US" sz="1600" b="1" dirty="0" err="1"/>
              <a:t>Llysdinam</a:t>
            </a:r>
            <a:r>
              <a:rPr lang="en-US" sz="1600" b="1" dirty="0"/>
              <a:t> Gardens, </a:t>
            </a:r>
            <a:r>
              <a:rPr lang="en-US" sz="1600" b="1" dirty="0" err="1"/>
              <a:t>Coughton</a:t>
            </a:r>
            <a:r>
              <a:rPr lang="en-US" sz="1600" b="1" dirty="0"/>
              <a:t> Park, Stockton Bury Gardens (near Leominster), </a:t>
            </a:r>
            <a:r>
              <a:rPr lang="en-US" sz="1600" b="1" dirty="0" err="1"/>
              <a:t>Penderyn</a:t>
            </a:r>
            <a:r>
              <a:rPr lang="en-US" sz="1600" b="1" dirty="0"/>
              <a:t> </a:t>
            </a:r>
            <a:r>
              <a:rPr lang="en-US" sz="1600" b="1" dirty="0" smtClean="0"/>
              <a:t>Distillery</a:t>
            </a:r>
            <a:endParaRPr lang="en-US" sz="1600" b="1" dirty="0"/>
          </a:p>
          <a:p>
            <a:pPr marL="0" indent="0">
              <a:buNone/>
            </a:pPr>
            <a:endParaRPr lang="en-US" sz="1600" b="1" dirty="0" smtClean="0"/>
          </a:p>
          <a:p>
            <a:pPr marL="0" indent="0">
              <a:buNone/>
            </a:pPr>
            <a:endParaRPr lang="en-US" sz="1600" b="1" dirty="0"/>
          </a:p>
        </p:txBody>
      </p:sp>
      <p:pic>
        <p:nvPicPr>
          <p:cNvPr id="4" name="Picture 3" descr="Devil's Bri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74" y="4202550"/>
            <a:ext cx="2322359" cy="1741770"/>
          </a:xfrm>
          <a:prstGeom prst="rect">
            <a:avLst/>
          </a:prstGeom>
        </p:spPr>
      </p:pic>
      <p:pic>
        <p:nvPicPr>
          <p:cNvPr id="5" name="Picture 4" descr="Herges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847" y="3800586"/>
            <a:ext cx="1920539" cy="1400694"/>
          </a:xfrm>
          <a:prstGeom prst="rect">
            <a:avLst/>
          </a:prstGeom>
        </p:spPr>
      </p:pic>
      <p:pic>
        <p:nvPicPr>
          <p:cNvPr id="6" name="Picture 5" descr="Aerospace.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423" y="3774666"/>
            <a:ext cx="3446778" cy="2560464"/>
          </a:xfrm>
          <a:prstGeom prst="rect">
            <a:avLst/>
          </a:prstGeom>
        </p:spPr>
      </p:pic>
      <p:sp>
        <p:nvSpPr>
          <p:cNvPr id="7" name="TextBox 6"/>
          <p:cNvSpPr txBox="1"/>
          <p:nvPr/>
        </p:nvSpPr>
        <p:spPr>
          <a:xfrm>
            <a:off x="934584" y="5927040"/>
            <a:ext cx="1314382" cy="584776"/>
          </a:xfrm>
          <a:prstGeom prst="rect">
            <a:avLst/>
          </a:prstGeom>
          <a:noFill/>
        </p:spPr>
        <p:txBody>
          <a:bodyPr wrap="none" rtlCol="0">
            <a:spAutoFit/>
          </a:bodyPr>
          <a:lstStyle/>
          <a:p>
            <a:pPr algn="ctr"/>
            <a:r>
              <a:rPr lang="en-US" sz="1600" dirty="0" smtClean="0"/>
              <a:t>Devil’s Bridge</a:t>
            </a:r>
          </a:p>
          <a:p>
            <a:pPr algn="ctr"/>
            <a:r>
              <a:rPr lang="en-US" sz="1600" dirty="0" smtClean="0"/>
              <a:t>In May 2016</a:t>
            </a:r>
            <a:endParaRPr lang="en-US" sz="1600" dirty="0"/>
          </a:p>
        </p:txBody>
      </p:sp>
      <p:sp>
        <p:nvSpPr>
          <p:cNvPr id="8" name="TextBox 7"/>
          <p:cNvSpPr txBox="1"/>
          <p:nvPr/>
        </p:nvSpPr>
        <p:spPr>
          <a:xfrm>
            <a:off x="2767514" y="5209920"/>
            <a:ext cx="2342909" cy="584776"/>
          </a:xfrm>
          <a:prstGeom prst="rect">
            <a:avLst/>
          </a:prstGeom>
          <a:noFill/>
        </p:spPr>
        <p:txBody>
          <a:bodyPr wrap="none" rtlCol="0">
            <a:spAutoFit/>
          </a:bodyPr>
          <a:lstStyle/>
          <a:p>
            <a:pPr algn="ctr"/>
            <a:r>
              <a:rPr lang="en-US" sz="1600" dirty="0" err="1" smtClean="0"/>
              <a:t>Hergest</a:t>
            </a:r>
            <a:r>
              <a:rPr lang="en-US" sz="1600" dirty="0" smtClean="0"/>
              <a:t> Croft Gardens</a:t>
            </a:r>
          </a:p>
          <a:p>
            <a:pPr algn="ctr"/>
            <a:r>
              <a:rPr lang="en-US" sz="1600" dirty="0" smtClean="0"/>
              <a:t>(</a:t>
            </a:r>
            <a:r>
              <a:rPr lang="en-US" sz="1600" dirty="0" err="1" smtClean="0"/>
              <a:t>Kington</a:t>
            </a:r>
            <a:r>
              <a:rPr lang="en-US" sz="1600" dirty="0" smtClean="0"/>
              <a:t>) in October 2017</a:t>
            </a:r>
            <a:endParaRPr lang="en-US" sz="1600" dirty="0"/>
          </a:p>
        </p:txBody>
      </p:sp>
      <p:sp>
        <p:nvSpPr>
          <p:cNvPr id="9" name="TextBox 8"/>
          <p:cNvSpPr txBox="1"/>
          <p:nvPr/>
        </p:nvSpPr>
        <p:spPr>
          <a:xfrm>
            <a:off x="4783132" y="6290504"/>
            <a:ext cx="3944309" cy="338554"/>
          </a:xfrm>
          <a:prstGeom prst="rect">
            <a:avLst/>
          </a:prstGeom>
          <a:noFill/>
        </p:spPr>
        <p:txBody>
          <a:bodyPr wrap="none" rtlCol="0">
            <a:spAutoFit/>
          </a:bodyPr>
          <a:lstStyle/>
          <a:p>
            <a:r>
              <a:rPr lang="en-US" sz="1600" dirty="0" smtClean="0"/>
              <a:t>Aerospace Museum (</a:t>
            </a:r>
            <a:r>
              <a:rPr lang="en-US" sz="1600" dirty="0" err="1" smtClean="0"/>
              <a:t>Filton</a:t>
            </a:r>
            <a:r>
              <a:rPr lang="en-US" sz="1600" dirty="0" smtClean="0"/>
              <a:t>) in February 2018</a:t>
            </a:r>
            <a:endParaRPr lang="en-US" sz="1600" dirty="0"/>
          </a:p>
        </p:txBody>
      </p:sp>
    </p:spTree>
    <p:extLst>
      <p:ext uri="{BB962C8B-B14F-4D97-AF65-F5344CB8AC3E}">
        <p14:creationId xmlns:p14="http://schemas.microsoft.com/office/powerpoint/2010/main" val="4126151792"/>
      </p:ext>
    </p:extLst>
  </p:cSld>
  <p:clrMapOvr>
    <a:masterClrMapping/>
  </p:clrMapOvr>
  <mc:AlternateContent xmlns:mc="http://schemas.openxmlformats.org/markup-compatibility/2006" xmlns:p14="http://schemas.microsoft.com/office/powerpoint/2010/main">
    <mc:Choice Requires="p14">
      <p:transition spd="slow" p14:dur="2500" advClick="0" advTm="11000">
        <p:checker/>
      </p:transition>
    </mc:Choice>
    <mc:Fallback xmlns="">
      <p:transition xmlns:p14="http://schemas.microsoft.com/office/powerpoint/2010/main" spd="slow" advClick="0" advTm="11000">
        <p:checker/>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1" y="274638"/>
            <a:ext cx="8229600" cy="485682"/>
          </a:xfrm>
        </p:spPr>
        <p:txBody>
          <a:bodyPr>
            <a:normAutofit/>
          </a:bodyPr>
          <a:lstStyle/>
          <a:p>
            <a:pPr algn="l"/>
            <a:r>
              <a:rPr lang="en-US" sz="2000" b="1" dirty="0" smtClean="0"/>
              <a:t>GOLDEN VALLEY PROBUS CLUB</a:t>
            </a:r>
            <a:endParaRPr lang="en-US" sz="2000" b="1" dirty="0"/>
          </a:p>
        </p:txBody>
      </p:sp>
      <p:sp>
        <p:nvSpPr>
          <p:cNvPr id="3" name="Content Placeholder 2"/>
          <p:cNvSpPr>
            <a:spLocks noGrp="1"/>
          </p:cNvSpPr>
          <p:nvPr>
            <p:ph idx="1"/>
          </p:nvPr>
        </p:nvSpPr>
        <p:spPr>
          <a:xfrm>
            <a:off x="336242" y="1071360"/>
            <a:ext cx="8467569" cy="4561920"/>
          </a:xfrm>
        </p:spPr>
        <p:txBody>
          <a:bodyPr>
            <a:normAutofit/>
          </a:bodyPr>
          <a:lstStyle/>
          <a:p>
            <a:pPr marL="0" indent="0">
              <a:buNone/>
            </a:pPr>
            <a:r>
              <a:rPr lang="en-US" sz="3600" b="1" dirty="0" smtClean="0"/>
              <a:t>‘MINI BREAK’ HOLIDAY EVERY YEAR</a:t>
            </a:r>
          </a:p>
          <a:p>
            <a:pPr marL="0" indent="0">
              <a:buNone/>
            </a:pPr>
            <a:r>
              <a:rPr lang="en-US" sz="3600" b="1" dirty="0"/>
              <a:t> </a:t>
            </a:r>
            <a:r>
              <a:rPr lang="en-US" sz="2800" b="1" dirty="0" smtClean="0"/>
              <a:t>for Members plus their Partners and Friends</a:t>
            </a:r>
            <a:endParaRPr lang="en-US" sz="2800" b="1" dirty="0"/>
          </a:p>
          <a:p>
            <a:r>
              <a:rPr lang="en-US" sz="2800" b="1" dirty="0" smtClean="0"/>
              <a:t>2013   4 </a:t>
            </a:r>
            <a:r>
              <a:rPr lang="en-US" sz="2800" b="1" dirty="0"/>
              <a:t>nights in </a:t>
            </a:r>
            <a:r>
              <a:rPr lang="en-US" sz="2800" b="1" dirty="0" smtClean="0"/>
              <a:t>Paris</a:t>
            </a:r>
          </a:p>
          <a:p>
            <a:r>
              <a:rPr lang="en-US" sz="2800" b="1" dirty="0" smtClean="0"/>
              <a:t>2014   2 </a:t>
            </a:r>
            <a:r>
              <a:rPr lang="en-US" sz="2800" b="1" dirty="0"/>
              <a:t>nights near Dublin, 4 nights in Galway</a:t>
            </a:r>
            <a:endParaRPr lang="en-US" sz="2800" b="1" dirty="0" smtClean="0"/>
          </a:p>
          <a:p>
            <a:r>
              <a:rPr lang="en-US" sz="2800" b="1" dirty="0" smtClean="0"/>
              <a:t>2015   5 </a:t>
            </a:r>
            <a:r>
              <a:rPr lang="en-US" sz="2800" b="1" dirty="0"/>
              <a:t>nights in </a:t>
            </a:r>
            <a:r>
              <a:rPr lang="en-US" sz="2800" b="1" dirty="0" smtClean="0"/>
              <a:t>Jersey</a:t>
            </a:r>
          </a:p>
          <a:p>
            <a:r>
              <a:rPr lang="en-US" sz="2800" b="1" dirty="0" smtClean="0"/>
              <a:t>2016   4 </a:t>
            </a:r>
            <a:r>
              <a:rPr lang="en-US" sz="2800" b="1" dirty="0"/>
              <a:t>nights in </a:t>
            </a:r>
            <a:r>
              <a:rPr lang="en-US" sz="2800" b="1" dirty="0" smtClean="0"/>
              <a:t>Yorkshire</a:t>
            </a:r>
          </a:p>
          <a:p>
            <a:r>
              <a:rPr lang="en-US" sz="2800" b="1" dirty="0" smtClean="0"/>
              <a:t>2017   5 </a:t>
            </a:r>
            <a:r>
              <a:rPr lang="en-US" sz="2800" b="1" dirty="0"/>
              <a:t>nights near Colchester for </a:t>
            </a:r>
            <a:r>
              <a:rPr lang="en-US" sz="2800" b="1" dirty="0" smtClean="0"/>
              <a:t>visits in Suffolk</a:t>
            </a:r>
          </a:p>
          <a:p>
            <a:r>
              <a:rPr lang="en-US" sz="2800" b="1" dirty="0"/>
              <a:t>2018 </a:t>
            </a:r>
            <a:r>
              <a:rPr lang="en-US" sz="2800" b="1" dirty="0" smtClean="0"/>
              <a:t>  </a:t>
            </a:r>
            <a:r>
              <a:rPr lang="en-US" sz="2800" b="1" dirty="0"/>
              <a:t>4 nights in East </a:t>
            </a:r>
            <a:r>
              <a:rPr lang="en-US" sz="2800" b="1" dirty="0" smtClean="0"/>
              <a:t>Sussex</a:t>
            </a:r>
            <a:endParaRPr lang="en-US" sz="2800" b="1" dirty="0"/>
          </a:p>
          <a:p>
            <a:pPr marL="0" indent="0">
              <a:buNone/>
            </a:pPr>
            <a:endParaRPr lang="en-US" sz="2800" dirty="0"/>
          </a:p>
        </p:txBody>
      </p:sp>
    </p:spTree>
    <p:extLst>
      <p:ext uri="{BB962C8B-B14F-4D97-AF65-F5344CB8AC3E}">
        <p14:creationId xmlns:p14="http://schemas.microsoft.com/office/powerpoint/2010/main" val="507860391"/>
      </p:ext>
    </p:extLst>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xmlns:p14="http://schemas.microsoft.com/office/powerpoint/2010/main" spd="slow" advClick="0" advTm="10000">
        <p:blinds dir="ver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1477</TotalTime>
  <Words>2195</Words>
  <Application>Microsoft Macintosh PowerPoint</Application>
  <PresentationFormat>On-screen Show (4:3)</PresentationFormat>
  <Paragraphs>319</Paragraphs>
  <Slides>50</Slides>
  <Notes>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GOLDEN VALLEY GROUPS INITIATIVE  SOCIETIES FAIR Sunday, 18th November 2018</vt:lpstr>
      <vt:lpstr>GOLDEN VALLEY GROUPS INITIATIVE - ROLLING PRESENTATION</vt:lpstr>
      <vt:lpstr>GOLDEN VALLEY PROBUS CLUB</vt:lpstr>
      <vt:lpstr>GOLDEN VALLEY PROBUS CLUB</vt:lpstr>
      <vt:lpstr>GOLDEN VALLEY PROBUS CLUB</vt:lpstr>
      <vt:lpstr>GOLDEN VALLEY PROBUS CLUB</vt:lpstr>
      <vt:lpstr>GOLDEN VALLEY PROBUS CLUB</vt:lpstr>
      <vt:lpstr>GOLDEN VALLEY PROBUS CLUB</vt:lpstr>
      <vt:lpstr>GOLDEN VALLEY PROBUS CLUB</vt:lpstr>
      <vt:lpstr>GOLDEN VALLEY PROBUS CLUB</vt:lpstr>
      <vt:lpstr>GOLDEN VALLEY PROBUS CLUB</vt:lpstr>
      <vt:lpstr>PowerPoint Presentation</vt:lpstr>
      <vt:lpstr>GOLDEN VALLEY GROUPS INITIATIVE - ROLLING PRESENTATION</vt:lpstr>
      <vt:lpstr>COMMUNITY FIRST</vt:lpstr>
      <vt:lpstr>COMMUNITY FIRST</vt:lpstr>
      <vt:lpstr>It should be easy…. Right??</vt:lpstr>
      <vt:lpstr>Not all halls are simple boxes. A number of rooms to hire. Kitchen Toilets Carparks Storage space </vt:lpstr>
      <vt:lpstr>PowerPoint Presentation</vt:lpstr>
      <vt:lpstr>GOLDEN VALLEY GROUPS INITIATIVE - ROLLING PRESENTATION</vt:lpstr>
      <vt:lpstr>PowerPoint Presentation</vt:lpstr>
      <vt:lpstr>PowerPoint Presentation</vt:lpstr>
      <vt:lpstr>PowerPoint Presentation</vt:lpstr>
      <vt:lpstr>GOLDEN VALLEY GROUPS INITIATIVE - ROLLING PRESENTATION</vt:lpstr>
      <vt:lpstr>DORE COMMUNITY TRANSPORT</vt:lpstr>
      <vt:lpstr>DORE COMMUNITY TRANSPORT</vt:lpstr>
      <vt:lpstr>DORE COMMUNITY TRANSPORT</vt:lpstr>
      <vt:lpstr>DORE COMMUNITY TRANSPORT</vt:lpstr>
      <vt:lpstr>To find out more about DORE COMMUNITY TRANSPORT call 0845-2020-144   (Monday to Friday; 9 am to 12 noon) or visit our web site at www.DoreCommunityTransport.org.uk</vt:lpstr>
      <vt:lpstr>GOLDEN VALLEY GROUPS INITIATIVE - ROLLING PRESENTATION</vt:lpstr>
      <vt:lpstr>PowerPoint Presentation</vt:lpstr>
      <vt:lpstr>GOLDEN VALLEY GROUPS INITIATIVE - ROLLING PRESENTATION</vt:lpstr>
      <vt:lpstr>FRIENDS OF DORE ABBEY</vt:lpstr>
      <vt:lpstr>FRIENDS OF DORE ABBEY</vt:lpstr>
      <vt:lpstr>FRIENDS OF DORE ABBEY</vt:lpstr>
      <vt:lpstr>FRIENDS OF DORE ABBEY</vt:lpstr>
      <vt:lpstr>GOLDEN VALLEY GROUPS INITIATIVE - ROLLING PRESENTATION</vt:lpstr>
      <vt:lpstr>HEREFORD SEARCHERS</vt:lpstr>
      <vt:lpstr>HEREFORD SEARCHERS</vt:lpstr>
      <vt:lpstr>PowerPoint Presentation</vt:lpstr>
      <vt:lpstr>GOLDEN VALLEY GROUPS INITIATIVE - ROLLING PRESENTATION</vt:lpstr>
      <vt:lpstr>GOLDEN VALLEY             SHORT MAT                         BOWLS CLUB</vt:lpstr>
      <vt:lpstr>GOLDEN VALLEY BOWLS CLUB</vt:lpstr>
      <vt:lpstr>PowerPoint Presentation</vt:lpstr>
      <vt:lpstr>GOLDEN VALLEY GROUPS INITIATIVE - ROLLING PRESENTATION</vt:lpstr>
      <vt:lpstr>PowerPoint Presentation</vt:lpstr>
      <vt:lpstr>PowerPoint Presentation</vt:lpstr>
      <vt:lpstr>To find out more about The Peterchurch Hub visit www.hubcommunity.org</vt:lpstr>
      <vt:lpstr>GOLDEN VALLEY GROUPS INITIATIVE - ROLLING PRESENTATION</vt:lpstr>
      <vt:lpstr>Please do not forget our own web site at www.GoldenValleyGroups.UK</vt:lpstr>
      <vt:lpstr>GOLDEN VALLEY GROUPS INITIATIVE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GOLDEN VALLEY GROUPS INITIATIVE  SOCIETIES FAIR Sunday, 18th November 2018</dc:title>
  <dc:creator>Peter Barns-Graham</dc:creator>
  <cp:lastModifiedBy>Peter Barns-Graham</cp:lastModifiedBy>
  <cp:revision>128</cp:revision>
  <dcterms:created xsi:type="dcterms:W3CDTF">2018-10-29T17:27:22Z</dcterms:created>
  <dcterms:modified xsi:type="dcterms:W3CDTF">2020-01-02T08:45:22Z</dcterms:modified>
</cp:coreProperties>
</file>